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it-IT"/>
    </a:defPPr>
    <a:lvl1pPr marL="0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9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9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97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96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95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95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94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92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/>
    <p:restoredTop sz="86442"/>
  </p:normalViewPr>
  <p:slideViewPr>
    <p:cSldViewPr snapToGrid="0" snapToObjects="1">
      <p:cViewPr>
        <p:scale>
          <a:sx n="82" d="100"/>
          <a:sy n="82" d="100"/>
        </p:scale>
        <p:origin x="2640" y="6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8" indent="0" algn="ctr">
              <a:buNone/>
              <a:defRPr sz="1600"/>
            </a:lvl5pPr>
            <a:lvl6pPr marL="2285885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39" indent="0" algn="ctr">
              <a:buNone/>
              <a:defRPr sz="1600"/>
            </a:lvl8pPr>
            <a:lvl9pPr marL="3657416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7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7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39"/>
            <a:ext cx="78866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6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65127"/>
            <a:ext cx="7886699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5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39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5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39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8" indent="0">
              <a:buNone/>
              <a:defRPr sz="1000"/>
            </a:lvl5pPr>
            <a:lvl6pPr marL="2285885" indent="0">
              <a:buNone/>
              <a:defRPr sz="1000"/>
            </a:lvl6pPr>
            <a:lvl7pPr marL="2743062" indent="0">
              <a:buNone/>
              <a:defRPr sz="1000"/>
            </a:lvl7pPr>
            <a:lvl8pPr marL="3200239" indent="0">
              <a:buNone/>
              <a:defRPr sz="1000"/>
            </a:lvl8pPr>
            <a:lvl9pPr marL="3657416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78" indent="0">
              <a:buNone/>
              <a:defRPr sz="2799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8" indent="0">
              <a:buNone/>
              <a:defRPr sz="2000"/>
            </a:lvl5pPr>
            <a:lvl6pPr marL="2285885" indent="0">
              <a:buNone/>
              <a:defRPr sz="2000"/>
            </a:lvl6pPr>
            <a:lvl7pPr marL="2743062" indent="0">
              <a:buNone/>
              <a:defRPr sz="2000"/>
            </a:lvl7pPr>
            <a:lvl8pPr marL="3200239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8" indent="0">
              <a:buNone/>
              <a:defRPr sz="1000"/>
            </a:lvl5pPr>
            <a:lvl6pPr marL="2285885" indent="0">
              <a:buNone/>
              <a:defRPr sz="1000"/>
            </a:lvl6pPr>
            <a:lvl7pPr marL="2743062" indent="0">
              <a:buNone/>
              <a:defRPr sz="1000"/>
            </a:lvl7pPr>
            <a:lvl8pPr marL="3200239" indent="0">
              <a:buNone/>
              <a:defRPr sz="1000"/>
            </a:lvl8pPr>
            <a:lvl9pPr marL="3657416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6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450AF-FB5E-7144-949A-A7D341003FDE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DC71C-B7B8-3347-90B1-431053A255D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7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5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hyperlink" Target="mailto:stefano.cozzolino@polimi.it" TargetMode="Externa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limi.academia.edu/stefanocozzolino" TargetMode="External"/><Relationship Id="rId4" Type="http://schemas.openxmlformats.org/officeDocument/2006/relationships/hyperlink" Target="https://www.facebook.com/Boccaleone.OS/?ref=aymt_homepage_panel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tefano.cozzolino@polimi.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sellaDiTesto 51"/>
          <p:cNvSpPr txBox="1"/>
          <p:nvPr/>
        </p:nvSpPr>
        <p:spPr>
          <a:xfrm>
            <a:off x="1159839" y="6191379"/>
            <a:ext cx="6858000" cy="74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17" b="1" dirty="0">
              <a:solidFill>
                <a:schemeClr val="accent2"/>
              </a:solidFill>
            </a:endParaRPr>
          </a:p>
          <a:p>
            <a:pPr algn="ctr"/>
            <a:r>
              <a:rPr lang="en-US" sz="1417" dirty="0" smtClean="0">
                <a:solidFill>
                  <a:schemeClr val="accent2"/>
                </a:solidFill>
                <a:hlinkClick r:id="rId4"/>
              </a:rPr>
              <a:t>stefano.cozzolino@polimi.it</a:t>
            </a:r>
            <a:endParaRPr lang="en-US" sz="1417" dirty="0" smtClean="0">
              <a:solidFill>
                <a:schemeClr val="accent2"/>
              </a:solidFill>
            </a:endParaRPr>
          </a:p>
          <a:p>
            <a:pPr algn="ctr"/>
            <a:endParaRPr lang="en-US" sz="1417" dirty="0">
              <a:solidFill>
                <a:schemeClr val="accent2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44"/>
          <a:stretch/>
        </p:blipFill>
        <p:spPr>
          <a:xfrm>
            <a:off x="93838" y="842215"/>
            <a:ext cx="8990002" cy="41261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59839" y="4798709"/>
            <a:ext cx="6858000" cy="77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17" b="1" dirty="0">
              <a:solidFill>
                <a:schemeClr val="accent2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Heavy" charset="0"/>
                <a:ea typeface="Avenir Next Condensed Heavy" charset="0"/>
                <a:cs typeface="Avenir Next Condensed Heavy" charset="0"/>
              </a:rPr>
              <a:t>IL VIADOTTO DI BOCCALEONE </a:t>
            </a:r>
          </a:p>
          <a:p>
            <a:pPr algn="ctr"/>
            <a:r>
              <a:rPr lang="en-US" sz="141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rPr>
              <a:t>10 MAGGIO 2017</a:t>
            </a:r>
            <a:endParaRPr lang="en-US" sz="1417" dirty="0">
              <a:solidFill>
                <a:schemeClr val="tx1">
                  <a:lumMod val="75000"/>
                  <a:lumOff val="25000"/>
                </a:schemeClr>
              </a:solidFill>
              <a:latin typeface="Avenir Next Condensed Medium" charset="0"/>
              <a:ea typeface="Avenir Next Condensed Medium" charset="0"/>
              <a:cs typeface="Avenir Next Condensed Medium" charset="0"/>
            </a:endParaRPr>
          </a:p>
        </p:txBody>
      </p:sp>
      <p:pic>
        <p:nvPicPr>
          <p:cNvPr id="2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86538" y="61227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4"/>
    </mc:Choice>
    <mc:Fallback xmlns="">
      <p:transition spd="slow" advTm="4616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33451"/>
            <a:ext cx="6858000" cy="4979876"/>
          </a:xfrm>
          <a:prstGeom prst="rect">
            <a:avLst/>
          </a:prstGeom>
          <a:ln>
            <a:noFill/>
          </a:ln>
        </p:spPr>
      </p:pic>
      <p:cxnSp>
        <p:nvCxnSpPr>
          <p:cNvPr id="4" name="Connettore 1 3"/>
          <p:cNvCxnSpPr/>
          <p:nvPr/>
        </p:nvCxnSpPr>
        <p:spPr>
          <a:xfrm flipV="1">
            <a:off x="1261244" y="5575081"/>
            <a:ext cx="2483069" cy="153714"/>
          </a:xfrm>
          <a:prstGeom prst="line">
            <a:avLst/>
          </a:prstGeom>
          <a:ln w="152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flipV="1">
            <a:off x="3744313" y="3860581"/>
            <a:ext cx="2163817" cy="1714500"/>
          </a:xfrm>
          <a:prstGeom prst="line">
            <a:avLst/>
          </a:prstGeom>
          <a:ln w="152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6700347" y="933451"/>
            <a:ext cx="260130" cy="846082"/>
          </a:xfrm>
          <a:prstGeom prst="line">
            <a:avLst/>
          </a:prstGeom>
          <a:ln w="152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/>
          <p:cNvSpPr/>
          <p:nvPr/>
        </p:nvSpPr>
        <p:spPr>
          <a:xfrm>
            <a:off x="6039673" y="3102283"/>
            <a:ext cx="1052348" cy="1044110"/>
          </a:xfrm>
          <a:prstGeom prst="ellipse">
            <a:avLst/>
          </a:prstGeom>
          <a:noFill/>
          <a:ln w="762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1" name="Connettore 1 40"/>
          <p:cNvCxnSpPr/>
          <p:nvPr/>
        </p:nvCxnSpPr>
        <p:spPr>
          <a:xfrm flipH="1" flipV="1">
            <a:off x="5624350" y="3139311"/>
            <a:ext cx="2373697" cy="1024759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 flipV="1">
            <a:off x="4572001" y="3139310"/>
            <a:ext cx="1046436" cy="170794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V="1">
            <a:off x="2860456" y="3310104"/>
            <a:ext cx="1711544" cy="853966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flipV="1">
            <a:off x="1941623" y="4164068"/>
            <a:ext cx="912923" cy="173582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>
            <a:off x="1207913" y="3860583"/>
            <a:ext cx="1635056" cy="303487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6185996" y="3596642"/>
            <a:ext cx="1812051" cy="310406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 smtClean="0">
                <a:solidFill>
                  <a:schemeClr val="bg1"/>
                </a:solidFill>
              </a:rPr>
              <a:t>BOCCALEONE</a:t>
            </a:r>
            <a:endParaRPr lang="en-US" sz="1417" b="1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457934" y="2377432"/>
            <a:ext cx="1812051" cy="310406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 smtClean="0">
                <a:solidFill>
                  <a:schemeClr val="bg1"/>
                </a:solidFill>
              </a:rPr>
              <a:t>BERGAMO</a:t>
            </a:r>
            <a:endParaRPr lang="en-US" sz="1417" b="1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136882" y="4101133"/>
            <a:ext cx="2186793" cy="310406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17" b="1" dirty="0" smtClean="0">
                <a:solidFill>
                  <a:schemeClr val="bg1"/>
                </a:solidFill>
              </a:rPr>
              <a:t>Linea </a:t>
            </a:r>
            <a:r>
              <a:rPr lang="en-US" sz="1417" b="1" dirty="0" err="1" smtClean="0">
                <a:solidFill>
                  <a:schemeClr val="bg1"/>
                </a:solidFill>
              </a:rPr>
              <a:t>ferroviaria</a:t>
            </a:r>
            <a:endParaRPr lang="en-US" sz="1417" b="1" dirty="0">
              <a:solidFill>
                <a:schemeClr val="bg1"/>
              </a:solidFill>
            </a:endParaRPr>
          </a:p>
        </p:txBody>
      </p:sp>
      <p:cxnSp>
        <p:nvCxnSpPr>
          <p:cNvPr id="28" name="Connettore 1 27"/>
          <p:cNvCxnSpPr/>
          <p:nvPr/>
        </p:nvCxnSpPr>
        <p:spPr>
          <a:xfrm flipH="1">
            <a:off x="5908130" y="1779534"/>
            <a:ext cx="1052348" cy="2081048"/>
          </a:xfrm>
          <a:prstGeom prst="line">
            <a:avLst/>
          </a:prstGeom>
          <a:ln w="152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5811254" y="2037522"/>
            <a:ext cx="2186793" cy="310406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17" b="1" dirty="0" err="1" smtClean="0">
                <a:solidFill>
                  <a:schemeClr val="bg1"/>
                </a:solidFill>
              </a:rPr>
              <a:t>Circonvallazione</a:t>
            </a:r>
            <a:r>
              <a:rPr lang="en-US" sz="1417" b="1" dirty="0" smtClean="0">
                <a:solidFill>
                  <a:schemeClr val="bg1"/>
                </a:solidFill>
              </a:rPr>
              <a:t>/</a:t>
            </a:r>
            <a:r>
              <a:rPr lang="en-US" sz="1417" b="1" dirty="0" err="1" smtClean="0">
                <a:solidFill>
                  <a:schemeClr val="bg1"/>
                </a:solidFill>
              </a:rPr>
              <a:t>viadotto</a:t>
            </a:r>
            <a:endParaRPr lang="en-US" sz="1417" b="1" dirty="0">
              <a:solidFill>
                <a:schemeClr val="bg1"/>
              </a:solidFill>
            </a:endParaRPr>
          </a:p>
        </p:txBody>
      </p:sp>
      <p:pic>
        <p:nvPicPr>
          <p:cNvPr id="3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31200" y="6132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5"/>
    </mc:Choice>
    <mc:Fallback xmlns="">
      <p:transition spd="slow" advTm="4432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Connettore 1 42"/>
          <p:cNvCxnSpPr/>
          <p:nvPr/>
        </p:nvCxnSpPr>
        <p:spPr>
          <a:xfrm>
            <a:off x="1219200" y="3148938"/>
            <a:ext cx="6705600" cy="2718463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1"/>
            <a:ext cx="6705600" cy="4876800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 flipH="1">
            <a:off x="4060212" y="1164326"/>
            <a:ext cx="624385" cy="951932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H="1" flipV="1">
            <a:off x="4060210" y="2116257"/>
            <a:ext cx="1207827" cy="6039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H="1">
            <a:off x="4889311" y="2720171"/>
            <a:ext cx="378726" cy="614149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H="1">
            <a:off x="4264925" y="3334318"/>
            <a:ext cx="624387" cy="1310186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H="1">
            <a:off x="3742898" y="4644505"/>
            <a:ext cx="522027" cy="511792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2670414" y="4154891"/>
            <a:ext cx="1144135" cy="1001406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H="1">
            <a:off x="1572905" y="4072153"/>
            <a:ext cx="1041780" cy="1554849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e 32"/>
          <p:cNvSpPr/>
          <p:nvPr/>
        </p:nvSpPr>
        <p:spPr>
          <a:xfrm>
            <a:off x="4461966" y="1031545"/>
            <a:ext cx="404315" cy="388961"/>
          </a:xfrm>
          <a:prstGeom prst="ellipse">
            <a:avLst/>
          </a:prstGeom>
          <a:noFill/>
          <a:ln w="762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e 33"/>
          <p:cNvSpPr/>
          <p:nvPr/>
        </p:nvSpPr>
        <p:spPr>
          <a:xfrm>
            <a:off x="5065879" y="2525690"/>
            <a:ext cx="404315" cy="388961"/>
          </a:xfrm>
          <a:prstGeom prst="ellipse">
            <a:avLst/>
          </a:prstGeom>
          <a:noFill/>
          <a:ln w="762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e 34"/>
          <p:cNvSpPr/>
          <p:nvPr/>
        </p:nvSpPr>
        <p:spPr>
          <a:xfrm>
            <a:off x="4138969" y="4316676"/>
            <a:ext cx="404315" cy="388961"/>
          </a:xfrm>
          <a:prstGeom prst="ellipse">
            <a:avLst/>
          </a:prstGeom>
          <a:noFill/>
          <a:ln w="762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e 35"/>
          <p:cNvSpPr/>
          <p:nvPr/>
        </p:nvSpPr>
        <p:spPr>
          <a:xfrm>
            <a:off x="1370747" y="5366416"/>
            <a:ext cx="404315" cy="388961"/>
          </a:xfrm>
          <a:prstGeom prst="ellipse">
            <a:avLst/>
          </a:prstGeom>
          <a:noFill/>
          <a:ln w="762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CasellaDiTesto 36"/>
          <p:cNvSpPr txBox="1"/>
          <p:nvPr/>
        </p:nvSpPr>
        <p:spPr>
          <a:xfrm>
            <a:off x="4942482" y="1164327"/>
            <a:ext cx="1963287" cy="528478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>
                <a:solidFill>
                  <a:schemeClr val="accent2"/>
                </a:solidFill>
              </a:rPr>
              <a:t>1</a:t>
            </a:r>
            <a:r>
              <a:rPr lang="en-US" sz="1350" b="1" dirty="0">
                <a:solidFill>
                  <a:schemeClr val="accent2"/>
                </a:solidFill>
              </a:rPr>
              <a:t>  </a:t>
            </a:r>
            <a:r>
              <a:rPr lang="en-US" sz="1417" b="1" dirty="0">
                <a:solidFill>
                  <a:schemeClr val="bg1"/>
                </a:solidFill>
              </a:rPr>
              <a:t>IL PARCO DELLA CLEMENTINA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5556841" y="2525692"/>
            <a:ext cx="2079152" cy="528478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>
                <a:solidFill>
                  <a:schemeClr val="accent2"/>
                </a:solidFill>
              </a:rPr>
              <a:t>2</a:t>
            </a:r>
            <a:r>
              <a:rPr lang="en-US" sz="1350" b="1" dirty="0">
                <a:solidFill>
                  <a:schemeClr val="accent2"/>
                </a:solidFill>
              </a:rPr>
              <a:t>  </a:t>
            </a:r>
            <a:r>
              <a:rPr lang="en-US" sz="1417" b="1">
                <a:solidFill>
                  <a:schemeClr val="bg1"/>
                </a:solidFill>
              </a:rPr>
              <a:t>IL QUARTIERE DELLA CLEMENTINA</a:t>
            </a:r>
            <a:endParaRPr lang="en-US" sz="1417" b="1" dirty="0">
              <a:solidFill>
                <a:schemeClr val="bg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893627" y="5387772"/>
            <a:ext cx="2079152" cy="310406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>
                <a:solidFill>
                  <a:schemeClr val="accent2"/>
                </a:solidFill>
              </a:rPr>
              <a:t>4</a:t>
            </a:r>
            <a:r>
              <a:rPr lang="en-US" sz="1350" b="1" dirty="0">
                <a:solidFill>
                  <a:schemeClr val="accent2"/>
                </a:solidFill>
              </a:rPr>
              <a:t>  </a:t>
            </a:r>
            <a:r>
              <a:rPr lang="en-US" sz="1417" b="1" dirty="0">
                <a:solidFill>
                  <a:schemeClr val="bg1"/>
                </a:solidFill>
              </a:rPr>
              <a:t>IL VIADOTTO</a:t>
            </a:r>
          </a:p>
        </p:txBody>
      </p:sp>
      <p:cxnSp>
        <p:nvCxnSpPr>
          <p:cNvPr id="42" name="Connettore 1 41"/>
          <p:cNvCxnSpPr/>
          <p:nvPr/>
        </p:nvCxnSpPr>
        <p:spPr>
          <a:xfrm flipH="1">
            <a:off x="1286302" y="1031544"/>
            <a:ext cx="3175664" cy="4820786"/>
          </a:xfrm>
          <a:prstGeom prst="line">
            <a:avLst/>
          </a:prstGeom>
          <a:ln w="1682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 flipH="1" flipV="1">
            <a:off x="1219202" y="3148938"/>
            <a:ext cx="6546377" cy="2703393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4543283" y="4532511"/>
            <a:ext cx="2079152" cy="310406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>
                <a:solidFill>
                  <a:schemeClr val="accent2"/>
                </a:solidFill>
              </a:rPr>
              <a:t>3</a:t>
            </a:r>
            <a:r>
              <a:rPr lang="en-US" sz="1350" b="1" dirty="0">
                <a:solidFill>
                  <a:schemeClr val="accent2"/>
                </a:solidFill>
              </a:rPr>
              <a:t>  </a:t>
            </a:r>
            <a:r>
              <a:rPr lang="en-US" sz="1417" b="1" dirty="0">
                <a:solidFill>
                  <a:schemeClr val="bg1"/>
                </a:solidFill>
              </a:rPr>
              <a:t>LA PASSERELLA</a:t>
            </a:r>
          </a:p>
        </p:txBody>
      </p:sp>
      <p:pic>
        <p:nvPicPr>
          <p:cNvPr id="2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46698" y="61381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24"/>
    </mc:Choice>
    <mc:Fallback xmlns="">
      <p:transition spd="slow" advTm="22002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6" r="25081"/>
          <a:stretch/>
        </p:blipFill>
        <p:spPr>
          <a:xfrm>
            <a:off x="3710030" y="1098550"/>
            <a:ext cx="4049670" cy="466288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r="3" b="3"/>
          <a:stretch/>
        </p:blipFill>
        <p:spPr>
          <a:xfrm>
            <a:off x="1384300" y="1098551"/>
            <a:ext cx="2243939" cy="12435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t="-2360" r="44680" b="2360"/>
          <a:stretch/>
        </p:blipFill>
        <p:spPr>
          <a:xfrm>
            <a:off x="1384301" y="2423895"/>
            <a:ext cx="2243939" cy="333754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796415" y="5129999"/>
            <a:ext cx="1963287" cy="528478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>
                <a:solidFill>
                  <a:schemeClr val="accent2"/>
                </a:solidFill>
              </a:rPr>
              <a:t>1</a:t>
            </a:r>
            <a:r>
              <a:rPr lang="en-US" sz="1350" b="1" dirty="0">
                <a:solidFill>
                  <a:schemeClr val="accent2"/>
                </a:solidFill>
              </a:rPr>
              <a:t>  </a:t>
            </a:r>
            <a:r>
              <a:rPr lang="en-US" sz="1417" b="1" dirty="0">
                <a:solidFill>
                  <a:schemeClr val="bg1"/>
                </a:solidFill>
              </a:rPr>
              <a:t>IL PARCO DELLA CLEMENTINA</a:t>
            </a:r>
          </a:p>
        </p:txBody>
      </p:sp>
      <p:pic>
        <p:nvPicPr>
          <p:cNvPr id="8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31200" y="61333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73"/>
    </mc:Choice>
    <mc:Fallback xmlns="">
      <p:transition spd="slow" advTm="11817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0027" b="-2"/>
          <a:stretch/>
        </p:blipFill>
        <p:spPr>
          <a:xfrm>
            <a:off x="996784" y="1339850"/>
            <a:ext cx="2360717" cy="44410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"/>
          <a:stretch/>
        </p:blipFill>
        <p:spPr>
          <a:xfrm>
            <a:off x="5984649" y="1339850"/>
            <a:ext cx="2477426" cy="446063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2" t="-1" r="28797" b="-1"/>
          <a:stretch/>
        </p:blipFill>
        <p:spPr>
          <a:xfrm>
            <a:off x="3437809" y="1339850"/>
            <a:ext cx="2466532" cy="444101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382923" y="1571425"/>
            <a:ext cx="2079152" cy="528478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>
                <a:solidFill>
                  <a:schemeClr val="accent2"/>
                </a:solidFill>
              </a:rPr>
              <a:t>2</a:t>
            </a:r>
            <a:r>
              <a:rPr lang="en-US" sz="1350" b="1" dirty="0">
                <a:solidFill>
                  <a:schemeClr val="accent2"/>
                </a:solidFill>
              </a:rPr>
              <a:t>  </a:t>
            </a:r>
            <a:r>
              <a:rPr lang="en-US" sz="1417" b="1">
                <a:solidFill>
                  <a:schemeClr val="bg1"/>
                </a:solidFill>
              </a:rPr>
              <a:t>IL QUARTIERE DELLA CLEMENTINA</a:t>
            </a:r>
            <a:endParaRPr lang="en-US" sz="1417" b="1" dirty="0">
              <a:solidFill>
                <a:schemeClr val="bg1"/>
              </a:solidFill>
            </a:endParaRPr>
          </a:p>
        </p:txBody>
      </p:sp>
      <p:pic>
        <p:nvPicPr>
          <p:cNvPr id="4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31200" y="61405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54"/>
    </mc:Choice>
    <mc:Fallback xmlns="">
      <p:transition spd="slow" advTm="1177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9" r="26143" b="-2"/>
          <a:stretch/>
        </p:blipFill>
        <p:spPr>
          <a:xfrm>
            <a:off x="1218013" y="1581152"/>
            <a:ext cx="3233338" cy="41403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6002" b="-2"/>
          <a:stretch/>
        </p:blipFill>
        <p:spPr>
          <a:xfrm>
            <a:off x="4692651" y="1581152"/>
            <a:ext cx="3629120" cy="21718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6" b="-2"/>
          <a:stretch/>
        </p:blipFill>
        <p:spPr>
          <a:xfrm>
            <a:off x="4692651" y="3549650"/>
            <a:ext cx="3629120" cy="217188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242619" y="5191450"/>
            <a:ext cx="2079152" cy="310406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>
                <a:solidFill>
                  <a:schemeClr val="accent2"/>
                </a:solidFill>
              </a:rPr>
              <a:t>3</a:t>
            </a:r>
            <a:r>
              <a:rPr lang="en-US" sz="1350" b="1" dirty="0">
                <a:solidFill>
                  <a:schemeClr val="accent2"/>
                </a:solidFill>
              </a:rPr>
              <a:t>  </a:t>
            </a:r>
            <a:r>
              <a:rPr lang="en-US" sz="1417" b="1" dirty="0">
                <a:solidFill>
                  <a:schemeClr val="bg1"/>
                </a:solidFill>
              </a:rPr>
              <a:t>LA PASSERELLA</a:t>
            </a:r>
          </a:p>
        </p:txBody>
      </p:sp>
      <p:pic>
        <p:nvPicPr>
          <p:cNvPr id="6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31200" y="61222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89"/>
    </mc:Choice>
    <mc:Fallback xmlns="">
      <p:transition spd="slow" advTm="7968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6" r="23576" b="-2"/>
          <a:stretch/>
        </p:blipFill>
        <p:spPr>
          <a:xfrm>
            <a:off x="893305" y="1317685"/>
            <a:ext cx="3558046" cy="45561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r="3867" b="-2"/>
          <a:stretch/>
        </p:blipFill>
        <p:spPr>
          <a:xfrm>
            <a:off x="4692651" y="1317686"/>
            <a:ext cx="3599140" cy="215394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r="-2" b="-2"/>
          <a:stretch/>
        </p:blipFill>
        <p:spPr>
          <a:xfrm>
            <a:off x="4692651" y="3720136"/>
            <a:ext cx="3598784" cy="215372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212283" y="5302562"/>
            <a:ext cx="2079152" cy="310406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17" b="1" dirty="0">
                <a:solidFill>
                  <a:schemeClr val="accent2"/>
                </a:solidFill>
              </a:rPr>
              <a:t>4</a:t>
            </a:r>
            <a:r>
              <a:rPr lang="en-US" sz="1350" b="1" dirty="0">
                <a:solidFill>
                  <a:schemeClr val="accent2"/>
                </a:solidFill>
              </a:rPr>
              <a:t>  </a:t>
            </a:r>
            <a:r>
              <a:rPr lang="en-US" sz="1417" b="1" dirty="0">
                <a:solidFill>
                  <a:schemeClr val="bg1"/>
                </a:solidFill>
              </a:rPr>
              <a:t>IL VIADOTTO</a:t>
            </a:r>
          </a:p>
        </p:txBody>
      </p:sp>
      <p:pic>
        <p:nvPicPr>
          <p:cNvPr id="5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31200" y="61218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69"/>
    </mc:Choice>
    <mc:Fallback xmlns="">
      <p:transition spd="slow" advTm="9906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143001" y="2418968"/>
            <a:ext cx="6858000" cy="4320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GRAZIE</a:t>
            </a:r>
            <a:endParaRPr lang="en-US" sz="2400" b="1" dirty="0">
              <a:solidFill>
                <a:schemeClr val="accent2"/>
              </a:solidFill>
            </a:endParaRPr>
          </a:p>
          <a:p>
            <a:pPr algn="ctr"/>
            <a:endParaRPr lang="en-US" sz="1417" b="1" dirty="0" smtClean="0">
              <a:solidFill>
                <a:schemeClr val="accent2"/>
              </a:solidFill>
            </a:endParaRPr>
          </a:p>
          <a:p>
            <a:pPr algn="ctr"/>
            <a:endParaRPr lang="en-US" sz="1417" b="1" dirty="0">
              <a:solidFill>
                <a:schemeClr val="accent2"/>
              </a:solidFill>
            </a:endParaRPr>
          </a:p>
          <a:p>
            <a:pPr algn="ctr"/>
            <a:endParaRPr lang="en-US" sz="1417" b="1" dirty="0" smtClean="0">
              <a:solidFill>
                <a:schemeClr val="accent2"/>
              </a:solidFill>
            </a:endParaRPr>
          </a:p>
          <a:p>
            <a:pPr algn="ctr"/>
            <a:endParaRPr lang="en-US" sz="1417" b="1" dirty="0">
              <a:solidFill>
                <a:schemeClr val="accent2"/>
              </a:solidFill>
            </a:endParaRPr>
          </a:p>
          <a:p>
            <a:pPr algn="ctr"/>
            <a:endParaRPr lang="en-US" sz="1417" b="1" dirty="0" smtClean="0">
              <a:solidFill>
                <a:schemeClr val="accent2"/>
              </a:solidFill>
            </a:endParaRPr>
          </a:p>
          <a:p>
            <a:pPr algn="ctr"/>
            <a:endParaRPr lang="en-US" sz="1417" b="1" dirty="0">
              <a:solidFill>
                <a:schemeClr val="accent2"/>
              </a:solidFill>
            </a:endParaRPr>
          </a:p>
          <a:p>
            <a:pPr algn="ctr"/>
            <a:r>
              <a:rPr lang="en-US" sz="1417" b="1" dirty="0" smtClean="0">
                <a:solidFill>
                  <a:schemeClr val="accent2"/>
                </a:solidFill>
              </a:rPr>
              <a:t>email </a:t>
            </a:r>
          </a:p>
          <a:p>
            <a:pPr algn="ctr"/>
            <a:r>
              <a:rPr lang="en-US" sz="1417" dirty="0" smtClean="0">
                <a:solidFill>
                  <a:schemeClr val="accent2"/>
                </a:solidFill>
                <a:hlinkClick r:id="rId2"/>
              </a:rPr>
              <a:t>stefano.cozzolino@polimi.it</a:t>
            </a:r>
            <a:endParaRPr lang="en-US" sz="1417" dirty="0" smtClean="0">
              <a:solidFill>
                <a:schemeClr val="accent2"/>
              </a:solidFill>
            </a:endParaRPr>
          </a:p>
          <a:p>
            <a:pPr algn="ctr"/>
            <a:endParaRPr lang="en-US" sz="1417" dirty="0" smtClean="0">
              <a:solidFill>
                <a:schemeClr val="accent2"/>
              </a:solidFill>
              <a:hlinkClick r:id="rId3"/>
            </a:endParaRPr>
          </a:p>
          <a:p>
            <a:pPr algn="ctr"/>
            <a:r>
              <a:rPr lang="en-US" sz="1417" b="1" dirty="0" err="1" smtClean="0">
                <a:solidFill>
                  <a:schemeClr val="accent2"/>
                </a:solidFill>
              </a:rPr>
              <a:t>Pagina</a:t>
            </a:r>
            <a:r>
              <a:rPr lang="en-US" sz="1417" b="1" dirty="0" smtClean="0">
                <a:solidFill>
                  <a:schemeClr val="accent2"/>
                </a:solidFill>
              </a:rPr>
              <a:t> </a:t>
            </a:r>
            <a:r>
              <a:rPr lang="en-US" sz="1417" b="1" dirty="0" err="1" smtClean="0">
                <a:solidFill>
                  <a:schemeClr val="accent2"/>
                </a:solidFill>
              </a:rPr>
              <a:t>personale</a:t>
            </a:r>
            <a:r>
              <a:rPr lang="en-US" sz="1417" b="1" dirty="0" smtClean="0">
                <a:solidFill>
                  <a:schemeClr val="accent2"/>
                </a:solidFill>
              </a:rPr>
              <a:t>  </a:t>
            </a:r>
          </a:p>
          <a:p>
            <a:pPr algn="ctr"/>
            <a:r>
              <a:rPr lang="en-US" sz="1417" dirty="0" smtClean="0">
                <a:solidFill>
                  <a:schemeClr val="accent2"/>
                </a:solidFill>
                <a:hlinkClick r:id="rId3"/>
              </a:rPr>
              <a:t>https</a:t>
            </a:r>
            <a:r>
              <a:rPr lang="en-US" sz="1417" dirty="0">
                <a:solidFill>
                  <a:schemeClr val="accent2"/>
                </a:solidFill>
                <a:hlinkClick r:id="rId3"/>
              </a:rPr>
              <a:t>://</a:t>
            </a:r>
            <a:r>
              <a:rPr lang="en-US" sz="1417" dirty="0" smtClean="0">
                <a:solidFill>
                  <a:schemeClr val="accent2"/>
                </a:solidFill>
                <a:hlinkClick r:id="rId3"/>
              </a:rPr>
              <a:t>polimi.academia.edu/stefanocozzolino</a:t>
            </a:r>
            <a:endParaRPr lang="en-US" sz="1417" dirty="0" smtClean="0">
              <a:solidFill>
                <a:schemeClr val="accent2"/>
              </a:solidFill>
            </a:endParaRPr>
          </a:p>
          <a:p>
            <a:pPr algn="ctr"/>
            <a:endParaRPr lang="en-US" sz="1417" dirty="0">
              <a:solidFill>
                <a:schemeClr val="accent2"/>
              </a:solidFill>
            </a:endParaRPr>
          </a:p>
          <a:p>
            <a:pPr algn="ctr"/>
            <a:r>
              <a:rPr lang="en-US" sz="1417" b="1" dirty="0" err="1" smtClean="0">
                <a:solidFill>
                  <a:schemeClr val="accent2"/>
                </a:solidFill>
              </a:rPr>
              <a:t>Pagina</a:t>
            </a:r>
            <a:r>
              <a:rPr lang="en-US" sz="1417" b="1" dirty="0" smtClean="0">
                <a:solidFill>
                  <a:schemeClr val="accent2"/>
                </a:solidFill>
              </a:rPr>
              <a:t> </a:t>
            </a:r>
            <a:r>
              <a:rPr lang="en-US" sz="1417" b="1" dirty="0" err="1" smtClean="0">
                <a:solidFill>
                  <a:schemeClr val="accent2"/>
                </a:solidFill>
              </a:rPr>
              <a:t>associazione</a:t>
            </a:r>
            <a:r>
              <a:rPr lang="en-US" sz="1417" b="1" dirty="0" smtClean="0">
                <a:solidFill>
                  <a:schemeClr val="accent2"/>
                </a:solidFill>
              </a:rPr>
              <a:t>  </a:t>
            </a:r>
            <a:r>
              <a:rPr lang="en-US" sz="1417" dirty="0" smtClean="0">
                <a:solidFill>
                  <a:schemeClr val="accent2"/>
                </a:solidFill>
                <a:hlinkClick r:id="rId4"/>
              </a:rPr>
              <a:t>https</a:t>
            </a:r>
            <a:r>
              <a:rPr lang="en-US" sz="1417" dirty="0">
                <a:solidFill>
                  <a:schemeClr val="accent2"/>
                </a:solidFill>
                <a:hlinkClick r:id="rId4"/>
              </a:rPr>
              <a:t>://www.facebook.com/Boccaleone.OS/?</a:t>
            </a:r>
            <a:r>
              <a:rPr lang="en-US" sz="1417" dirty="0" smtClean="0">
                <a:solidFill>
                  <a:schemeClr val="accent2"/>
                </a:solidFill>
                <a:hlinkClick r:id="rId4"/>
              </a:rPr>
              <a:t>ref=aymt_homepage_panel</a:t>
            </a:r>
            <a:endParaRPr lang="en-US" sz="1417" dirty="0" smtClean="0">
              <a:solidFill>
                <a:schemeClr val="accent2"/>
              </a:solidFill>
            </a:endParaRPr>
          </a:p>
          <a:p>
            <a:pPr algn="ctr"/>
            <a:endParaRPr lang="en-US" sz="1417" dirty="0" smtClean="0">
              <a:solidFill>
                <a:schemeClr val="accent2"/>
              </a:solidFill>
            </a:endParaRPr>
          </a:p>
          <a:p>
            <a:pPr algn="ctr"/>
            <a:endParaRPr lang="en-US" sz="1417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67"/>
    </mc:Choice>
    <mc:Fallback xmlns="">
      <p:transition spd="slow" advTm="2986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60</Words>
  <Application>Microsoft Macintosh PowerPoint</Application>
  <PresentationFormat>Presentazione su schermo (4:3)</PresentationFormat>
  <Paragraphs>32</Paragraphs>
  <Slides>8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Avenir Next Condensed Heavy</vt:lpstr>
      <vt:lpstr>Avenir Next Condensed Medium</vt:lpstr>
      <vt:lpstr>Calibri</vt:lpstr>
      <vt:lpstr>Calibri Light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Stefano Cozzolino</dc:creator>
  <cp:lastModifiedBy>Stefano Cozzolino</cp:lastModifiedBy>
  <cp:revision>14</cp:revision>
  <dcterms:created xsi:type="dcterms:W3CDTF">2017-05-29T18:33:31Z</dcterms:created>
  <dcterms:modified xsi:type="dcterms:W3CDTF">2017-05-30T17:32:18Z</dcterms:modified>
</cp:coreProperties>
</file>