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7" r:id="rId10"/>
    <p:sldId id="266" r:id="rId11"/>
    <p:sldId id="265" r:id="rId12"/>
    <p:sldId id="268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21B97F"/>
    <a:srgbClr val="136F5D"/>
    <a:srgbClr val="007388"/>
    <a:srgbClr val="008000"/>
    <a:srgbClr val="336699"/>
    <a:srgbClr val="996633"/>
    <a:srgbClr val="A50021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54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31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67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45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22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36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72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18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86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74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39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6922F-7158-46AE-A51B-9378CA79FA7E}" type="datetimeFigureOut">
              <a:rPr lang="it-IT" smtClean="0"/>
              <a:t>04/06/2018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74766-C327-47E3-9836-F96ABA6DEC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10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1886" y="1776547"/>
            <a:ext cx="11312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latin typeface="+mj-lt"/>
                <a:cs typeface="Arial" panose="020B0604020202020204" pitchFamily="34" charset="0"/>
              </a:rPr>
              <a:t>Sotto il Celio di Roma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593668" y="3644536"/>
            <a:ext cx="816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JANE’S WALK ROME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C226F4-2BA3-410D-BB84-A2EACD6827CE}"/>
              </a:ext>
            </a:extLst>
          </p:cNvPr>
          <p:cNvSpPr txBox="1"/>
          <p:nvPr/>
        </p:nvSpPr>
        <p:spPr>
          <a:xfrm>
            <a:off x="7948246" y="5838092"/>
            <a:ext cx="375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Bell MT" panose="02020503060305020303" pitchFamily="18" charset="0"/>
                <a:cs typeface="Arial" panose="020B0604020202020204" pitchFamily="34" charset="0"/>
              </a:rPr>
              <a:t>Walk</a:t>
            </a:r>
            <a:r>
              <a:rPr lang="it-IT" sz="2400" dirty="0">
                <a:latin typeface="Bell MT" panose="02020503060305020303" pitchFamily="18" charset="0"/>
                <a:cs typeface="Arial" panose="020B0604020202020204" pitchFamily="34" charset="0"/>
              </a:rPr>
              <a:t> Leader: Marta Mazzeo </a:t>
            </a:r>
          </a:p>
        </p:txBody>
      </p:sp>
    </p:spTree>
    <p:extLst>
      <p:ext uri="{BB962C8B-B14F-4D97-AF65-F5344CB8AC3E}">
        <p14:creationId xmlns:p14="http://schemas.microsoft.com/office/powerpoint/2010/main" val="1904599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3C00D2-718A-4A7E-ABF6-B798A13D5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17" y="1210463"/>
            <a:ext cx="9283763" cy="54482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808CD1-1B6C-4DB8-884E-E366026A87A6}"/>
              </a:ext>
            </a:extLst>
          </p:cNvPr>
          <p:cNvSpPr txBox="1"/>
          <p:nvPr/>
        </p:nvSpPr>
        <p:spPr>
          <a:xfrm>
            <a:off x="0" y="199286"/>
            <a:ext cx="12099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8000"/>
                </a:solidFill>
                <a:latin typeface="Comic Sans MS" panose="030F0702030302020204" pitchFamily="66" charset="0"/>
              </a:rPr>
              <a:t>… etereo, armonioso, impalpabile, perfetto nella sua simmetria di cerchi concentrici</a:t>
            </a:r>
          </a:p>
        </p:txBody>
      </p:sp>
    </p:spTree>
    <p:extLst>
      <p:ext uri="{BB962C8B-B14F-4D97-AF65-F5344CB8AC3E}">
        <p14:creationId xmlns:p14="http://schemas.microsoft.com/office/powerpoint/2010/main" val="30974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DF6BB84-5970-488F-841D-80B094105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798" y="500747"/>
            <a:ext cx="7884407" cy="591330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C73893-8B7C-4FA1-AE4C-CD193809B4A3}"/>
              </a:ext>
            </a:extLst>
          </p:cNvPr>
          <p:cNvSpPr txBox="1"/>
          <p:nvPr/>
        </p:nvSpPr>
        <p:spPr>
          <a:xfrm>
            <a:off x="102795" y="589863"/>
            <a:ext cx="38563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L’obiettivo principale della passeggiata non è stato solamente far conoscere luoghi ricchi di storia e arte, ma soprattutto quello di innescare nelle persone un meccanismo di </a:t>
            </a:r>
            <a:r>
              <a:rPr lang="it-IT" sz="2600" b="1" dirty="0">
                <a:solidFill>
                  <a:srgbClr val="008080"/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curiosità</a:t>
            </a:r>
            <a:r>
              <a:rPr lang="it-IT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 </a:t>
            </a:r>
            <a:r>
              <a:rPr lang="it-IT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per acquisire </a:t>
            </a:r>
            <a:r>
              <a:rPr lang="it-IT" sz="2600" b="1" dirty="0">
                <a:solidFill>
                  <a:srgbClr val="008080"/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conoscenza</a:t>
            </a:r>
            <a:r>
              <a:rPr lang="it-IT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 </a:t>
            </a:r>
            <a:r>
              <a:rPr lang="it-IT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e</a:t>
            </a:r>
            <a:r>
              <a:rPr lang="it-IT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 </a:t>
            </a:r>
            <a:r>
              <a:rPr lang="it-IT" sz="2600" b="1" dirty="0">
                <a:solidFill>
                  <a:srgbClr val="008080"/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coscienza</a:t>
            </a:r>
            <a:r>
              <a:rPr lang="it-IT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 </a:t>
            </a:r>
            <a:r>
              <a:rPr lang="it-IT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  <a:cs typeface="Dubai Light" panose="020B0604020202020204" pitchFamily="34" charset="-78"/>
              </a:rPr>
              <a:t>della propria città </a:t>
            </a:r>
            <a:r>
              <a:rPr lang="it-IT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it-IT" sz="26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9CEE4A2-1A78-48B7-97A0-0CB961550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0" y="5083182"/>
            <a:ext cx="1180323" cy="10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8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501634F-887D-43CE-B7A0-60ED031DDD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r="6107" b="6652"/>
          <a:stretch/>
        </p:blipFill>
        <p:spPr>
          <a:xfrm>
            <a:off x="2157046" y="623744"/>
            <a:ext cx="7877908" cy="543403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1C1D78-835B-4C3F-8F90-91E55D169003}"/>
              </a:ext>
            </a:extLst>
          </p:cNvPr>
          <p:cNvSpPr txBox="1"/>
          <p:nvPr/>
        </p:nvSpPr>
        <p:spPr>
          <a:xfrm>
            <a:off x="8820443" y="6228861"/>
            <a:ext cx="36364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Monotype Corsiva" panose="03010101010201010101" pitchFamily="66" charset="0"/>
              </a:rPr>
              <a:t>Roma, 6 maggio 2018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C181EA6-3F50-4D03-8495-298356033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" y="99612"/>
            <a:ext cx="1306487" cy="10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3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142593" y="867055"/>
            <a:ext cx="3806024" cy="717340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A50021"/>
                </a:solidFill>
                <a:latin typeface="Comic Sans MS" panose="030F0702030302020204" pitchFamily="66" charset="0"/>
              </a:rPr>
              <a:t>PRIMA TAPPA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-590844" y="2082676"/>
            <a:ext cx="6205077" cy="924259"/>
          </a:xfrm>
        </p:spPr>
        <p:txBody>
          <a:bodyPr>
            <a:normAutofit fontScale="25000" lnSpcReduction="20000"/>
          </a:bodyPr>
          <a:lstStyle/>
          <a:p>
            <a:pPr algn="ctr"/>
            <a:endParaRPr lang="it-IT" sz="4000" dirty="0">
              <a:solidFill>
                <a:srgbClr val="008080"/>
              </a:solidFill>
            </a:endParaRPr>
          </a:p>
          <a:p>
            <a:pPr algn="ctr"/>
            <a:r>
              <a:rPr lang="it-IT" sz="17600" i="1" dirty="0">
                <a:solidFill>
                  <a:srgbClr val="008080"/>
                </a:solidFill>
                <a:latin typeface="Comic Sans MS" panose="030F0702030302020204" pitchFamily="66" charset="0"/>
              </a:rPr>
              <a:t>Via</a:t>
            </a:r>
            <a:r>
              <a:rPr lang="it-IT" sz="12300" i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it-IT" sz="17600" i="1" dirty="0">
                <a:solidFill>
                  <a:srgbClr val="008080"/>
                </a:solidFill>
                <a:latin typeface="Comic Sans MS" panose="030F0702030302020204" pitchFamily="66" charset="0"/>
              </a:rPr>
              <a:t>della</a:t>
            </a:r>
            <a:r>
              <a:rPr lang="it-IT" sz="12300" i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it-IT" sz="17600" i="1" dirty="0">
                <a:solidFill>
                  <a:srgbClr val="008080"/>
                </a:solidFill>
                <a:latin typeface="Comic Sans MS" panose="030F0702030302020204" pitchFamily="66" charset="0"/>
              </a:rPr>
              <a:t>Navicella</a:t>
            </a:r>
          </a:p>
          <a:p>
            <a:pPr algn="ctr"/>
            <a:r>
              <a:rPr lang="it-IT" sz="4000" i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FF55A5-B853-4165-A159-E77503B84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92" y="363853"/>
            <a:ext cx="1697434" cy="13849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D26BA0-3D8B-4DDC-8888-699A62135E2A}"/>
              </a:ext>
            </a:extLst>
          </p:cNvPr>
          <p:cNvSpPr txBox="1"/>
          <p:nvPr/>
        </p:nvSpPr>
        <p:spPr>
          <a:xfrm>
            <a:off x="329418" y="4003497"/>
            <a:ext cx="5010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8000"/>
                </a:solidFill>
              </a:rPr>
              <a:t>▫ Chiesa di S. Maria in </a:t>
            </a:r>
            <a:r>
              <a:rPr lang="it-IT" sz="2800" dirty="0" err="1">
                <a:solidFill>
                  <a:srgbClr val="008000"/>
                </a:solidFill>
              </a:rPr>
              <a:t>Domnica</a:t>
            </a:r>
            <a:endParaRPr lang="it-IT" sz="2800" dirty="0">
              <a:solidFill>
                <a:srgbClr val="008000"/>
              </a:solidFill>
            </a:endParaRPr>
          </a:p>
          <a:p>
            <a:r>
              <a:rPr lang="it-IT" sz="2800" dirty="0">
                <a:solidFill>
                  <a:srgbClr val="008000"/>
                </a:solidFill>
              </a:rPr>
              <a:t>▫ Acquedotto Neroniano</a:t>
            </a:r>
          </a:p>
          <a:p>
            <a:r>
              <a:rPr lang="it-IT" sz="2800" dirty="0">
                <a:solidFill>
                  <a:srgbClr val="008000"/>
                </a:solidFill>
              </a:rPr>
              <a:t>▫ Cantiere della Metro C </a:t>
            </a:r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78476CAC-1BF6-4AC9-9EE4-835EC03A3A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5386831" y="1056351"/>
            <a:ext cx="6475751" cy="5113312"/>
          </a:xfrm>
        </p:spPr>
      </p:pic>
    </p:spTree>
    <p:extLst>
      <p:ext uri="{BB962C8B-B14F-4D97-AF65-F5344CB8AC3E}">
        <p14:creationId xmlns:p14="http://schemas.microsoft.com/office/powerpoint/2010/main" val="209618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950080" y="574118"/>
            <a:ext cx="465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4000" dirty="0">
                <a:solidFill>
                  <a:srgbClr val="A50021"/>
                </a:solidFill>
                <a:latin typeface="Comic Sans MS" panose="030F0702030302020204" pitchFamily="66" charset="0"/>
                <a:ea typeface="+mj-ea"/>
                <a:cs typeface="+mj-cs"/>
              </a:rPr>
              <a:t>SECONDA TAPPA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0" y="1891560"/>
            <a:ext cx="6338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i="1" dirty="0">
                <a:solidFill>
                  <a:srgbClr val="008080"/>
                </a:solidFill>
                <a:latin typeface="Comic Sans MS" panose="030F0702030302020204" pitchFamily="66" charset="0"/>
              </a:rPr>
              <a:t>Villa</a:t>
            </a:r>
            <a:r>
              <a:rPr lang="it-IT" sz="5400" dirty="0">
                <a:latin typeface="Comic Sans MS" panose="030F0702030302020204" pitchFamily="66" charset="0"/>
              </a:rPr>
              <a:t> </a:t>
            </a:r>
            <a:r>
              <a:rPr lang="it-IT" sz="5400" i="1" dirty="0">
                <a:solidFill>
                  <a:srgbClr val="008080"/>
                </a:solidFill>
                <a:latin typeface="Comic Sans MS" panose="030F0702030302020204" pitchFamily="66" charset="0"/>
              </a:rPr>
              <a:t>Celimontana</a:t>
            </a:r>
            <a:r>
              <a:rPr lang="it-IT" sz="5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933670" y="3575448"/>
            <a:ext cx="5162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8000"/>
                </a:solidFill>
              </a:rPr>
              <a:t>▫</a:t>
            </a:r>
            <a:r>
              <a:rPr lang="it-IT" sz="3200" dirty="0">
                <a:solidFill>
                  <a:srgbClr val="008000"/>
                </a:solidFill>
              </a:rPr>
              <a:t> Obelisco </a:t>
            </a:r>
            <a:r>
              <a:rPr lang="it-IT" sz="3200" dirty="0" err="1">
                <a:solidFill>
                  <a:srgbClr val="008000"/>
                </a:solidFill>
              </a:rPr>
              <a:t>Matteiano</a:t>
            </a:r>
            <a:endParaRPr lang="it-IT" sz="3200" dirty="0">
              <a:solidFill>
                <a:srgbClr val="008000"/>
              </a:solidFill>
            </a:endParaRPr>
          </a:p>
          <a:p>
            <a:r>
              <a:rPr lang="it-IT" sz="3200" dirty="0">
                <a:solidFill>
                  <a:srgbClr val="008000"/>
                </a:solidFill>
              </a:rPr>
              <a:t>▫ Società Geografica Italiana</a:t>
            </a:r>
          </a:p>
          <a:p>
            <a:r>
              <a:rPr lang="it-IT" sz="3200" dirty="0">
                <a:solidFill>
                  <a:srgbClr val="008000"/>
                </a:solidFill>
              </a:rPr>
              <a:t>▫ Fontane</a:t>
            </a:r>
          </a:p>
          <a:p>
            <a:r>
              <a:rPr lang="it-IT" sz="3200" dirty="0">
                <a:solidFill>
                  <a:srgbClr val="008000"/>
                </a:solidFill>
              </a:rPr>
              <a:t>▫ Tempietto gotico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BCA347-8C66-41B2-A739-35F6A84B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636" y="92001"/>
            <a:ext cx="5376448" cy="66739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52F1DD-AFF3-477F-AA7F-72A5EE069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0" y="455336"/>
            <a:ext cx="784050" cy="6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1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687B2C3-0096-4A35-85AA-EB9857CF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286" y="115537"/>
            <a:ext cx="4419983" cy="66269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E9EFBC-654E-447E-9547-2C8CC2C5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355" y="4932652"/>
            <a:ext cx="1285289" cy="128528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7BFE57D-6756-4442-A383-A8971D23F543}"/>
              </a:ext>
            </a:extLst>
          </p:cNvPr>
          <p:cNvSpPr/>
          <p:nvPr/>
        </p:nvSpPr>
        <p:spPr>
          <a:xfrm>
            <a:off x="424068" y="1292880"/>
            <a:ext cx="56719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Maiandra GD" panose="020E0502030308020204" pitchFamily="34" charset="0"/>
              </a:rPr>
              <a:t>« Il fatto è che i frequentatori dei parchi urbani non vanno in cerca di un ambiente per gli edifici, ma di un </a:t>
            </a:r>
            <a:r>
              <a:rPr lang="it-IT" sz="2400" b="1" dirty="0">
                <a:latin typeface="Maiandra GD" panose="020E0502030308020204" pitchFamily="34" charset="0"/>
              </a:rPr>
              <a:t>ambiente</a:t>
            </a:r>
            <a:r>
              <a:rPr lang="it-IT" sz="2400" dirty="0">
                <a:latin typeface="Maiandra GD" panose="020E0502030308020204" pitchFamily="34" charset="0"/>
              </a:rPr>
              <a:t> </a:t>
            </a:r>
            <a:r>
              <a:rPr lang="it-IT" sz="2400" b="1" dirty="0">
                <a:latin typeface="Maiandra GD" panose="020E0502030308020204" pitchFamily="34" charset="0"/>
              </a:rPr>
              <a:t>per se stessi</a:t>
            </a:r>
            <a:r>
              <a:rPr lang="it-IT" sz="2400" dirty="0">
                <a:latin typeface="Maiandra GD" panose="020E0502030308020204" pitchFamily="34" charset="0"/>
              </a:rPr>
              <a:t>: per loro, i parchi rappresentano il primo piano e gli edifici lo sfondo, e non viceversa »</a:t>
            </a:r>
          </a:p>
          <a:p>
            <a:pPr algn="ctr"/>
            <a:endParaRPr lang="it-IT" sz="2400" dirty="0">
              <a:latin typeface="Maiandra GD" panose="020E0502030308020204" pitchFamily="34" charset="0"/>
            </a:endParaRPr>
          </a:p>
          <a:p>
            <a:pPr algn="ctr"/>
            <a:r>
              <a:rPr lang="it-IT" sz="2400" dirty="0">
                <a:latin typeface="Maiandra GD" panose="020E0502030308020204" pitchFamily="34" charset="0"/>
              </a:rPr>
              <a:t>Jane Jacobs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451F9839-158C-48F0-8FB2-FEAAFCA08CE1}"/>
              </a:ext>
            </a:extLst>
          </p:cNvPr>
          <p:cNvSpPr/>
          <p:nvPr/>
        </p:nvSpPr>
        <p:spPr>
          <a:xfrm>
            <a:off x="858129" y="5935499"/>
            <a:ext cx="4702493" cy="282442"/>
          </a:xfrm>
          <a:custGeom>
            <a:avLst/>
            <a:gdLst>
              <a:gd name="connsiteX0" fmla="*/ 0 w 4702493"/>
              <a:gd name="connsiteY0" fmla="*/ 155812 h 282442"/>
              <a:gd name="connsiteX1" fmla="*/ 225083 w 4702493"/>
              <a:gd name="connsiteY1" fmla="*/ 85473 h 282442"/>
              <a:gd name="connsiteX2" fmla="*/ 436099 w 4702493"/>
              <a:gd name="connsiteY2" fmla="*/ 57338 h 282442"/>
              <a:gd name="connsiteX3" fmla="*/ 717453 w 4702493"/>
              <a:gd name="connsiteY3" fmla="*/ 282421 h 282442"/>
              <a:gd name="connsiteX4" fmla="*/ 1308296 w 4702493"/>
              <a:gd name="connsiteY4" fmla="*/ 43270 h 282442"/>
              <a:gd name="connsiteX5" fmla="*/ 1955409 w 4702493"/>
              <a:gd name="connsiteY5" fmla="*/ 169879 h 282442"/>
              <a:gd name="connsiteX6" fmla="*/ 2461846 w 4702493"/>
              <a:gd name="connsiteY6" fmla="*/ 1067 h 282442"/>
              <a:gd name="connsiteX7" fmla="*/ 3221502 w 4702493"/>
              <a:gd name="connsiteY7" fmla="*/ 268353 h 282442"/>
              <a:gd name="connsiteX8" fmla="*/ 3995225 w 4702493"/>
              <a:gd name="connsiteY8" fmla="*/ 99541 h 282442"/>
              <a:gd name="connsiteX9" fmla="*/ 4614203 w 4702493"/>
              <a:gd name="connsiteY9" fmla="*/ 226150 h 282442"/>
              <a:gd name="connsiteX10" fmla="*/ 4684542 w 4702493"/>
              <a:gd name="connsiteY10" fmla="*/ 212083 h 28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02493" h="282442">
                <a:moveTo>
                  <a:pt x="0" y="155812"/>
                </a:moveTo>
                <a:cubicBezTo>
                  <a:pt x="76200" y="128848"/>
                  <a:pt x="152400" y="101885"/>
                  <a:pt x="225083" y="85473"/>
                </a:cubicBezTo>
                <a:cubicBezTo>
                  <a:pt x="297766" y="69061"/>
                  <a:pt x="354037" y="24513"/>
                  <a:pt x="436099" y="57338"/>
                </a:cubicBezTo>
                <a:cubicBezTo>
                  <a:pt x="518161" y="90163"/>
                  <a:pt x="572087" y="284766"/>
                  <a:pt x="717453" y="282421"/>
                </a:cubicBezTo>
                <a:cubicBezTo>
                  <a:pt x="862819" y="280076"/>
                  <a:pt x="1101970" y="62027"/>
                  <a:pt x="1308296" y="43270"/>
                </a:cubicBezTo>
                <a:cubicBezTo>
                  <a:pt x="1514622" y="24513"/>
                  <a:pt x="1763151" y="176913"/>
                  <a:pt x="1955409" y="169879"/>
                </a:cubicBezTo>
                <a:cubicBezTo>
                  <a:pt x="2147667" y="162845"/>
                  <a:pt x="2250831" y="-15345"/>
                  <a:pt x="2461846" y="1067"/>
                </a:cubicBezTo>
                <a:cubicBezTo>
                  <a:pt x="2672861" y="17479"/>
                  <a:pt x="2965939" y="251941"/>
                  <a:pt x="3221502" y="268353"/>
                </a:cubicBezTo>
                <a:cubicBezTo>
                  <a:pt x="3477065" y="284765"/>
                  <a:pt x="3763108" y="106575"/>
                  <a:pt x="3995225" y="99541"/>
                </a:cubicBezTo>
                <a:cubicBezTo>
                  <a:pt x="4227342" y="92507"/>
                  <a:pt x="4499317" y="207393"/>
                  <a:pt x="4614203" y="226150"/>
                </a:cubicBezTo>
                <a:cubicBezTo>
                  <a:pt x="4729089" y="244907"/>
                  <a:pt x="4706815" y="228495"/>
                  <a:pt x="4684542" y="212083"/>
                </a:cubicBezTo>
              </a:path>
            </a:pathLst>
          </a:custGeom>
          <a:noFill/>
          <a:ln w="34925">
            <a:solidFill>
              <a:srgbClr val="A50021"/>
            </a:solidFill>
            <a:prstDash val="lgDashDotDot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718F41C-9AE3-4F87-ADBB-D79FCCF12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3" y="5403503"/>
            <a:ext cx="775295" cy="8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1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713" y="1000870"/>
            <a:ext cx="5349190" cy="221409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2060" y="38306"/>
            <a:ext cx="10249608" cy="1925074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A50021"/>
                </a:solidFill>
                <a:latin typeface="Comic Sans MS" panose="030F0702030302020204" pitchFamily="66" charset="0"/>
              </a:rPr>
              <a:t>TERZA TAPPA</a:t>
            </a:r>
            <a:br>
              <a:rPr lang="it-IT" dirty="0">
                <a:solidFill>
                  <a:srgbClr val="A50021"/>
                </a:solidFill>
                <a:latin typeface="Comic Sans MS" panose="030F0702030302020204" pitchFamily="66" charset="0"/>
              </a:rPr>
            </a:br>
            <a:r>
              <a:rPr lang="it-IT" i="1" dirty="0">
                <a:solidFill>
                  <a:srgbClr val="008080"/>
                </a:solidFill>
                <a:latin typeface="Comic Sans MS" panose="030F0702030302020204" pitchFamily="66" charset="0"/>
                <a:ea typeface="+mn-ea"/>
                <a:cs typeface="+mn-cs"/>
              </a:rPr>
              <a:t>SS. Giovanni e Paolo al Celio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70461B0-72F6-4629-A1C3-8187FADEB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95FFB9D-67D7-4ACA-B10C-9603E9C2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A50B091-6E51-41B0-84DC-4D01A61BB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2" y="2158060"/>
            <a:ext cx="10249608" cy="446285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182CE4E-95A9-4CE3-A3C4-EFF57E412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9" y="237090"/>
            <a:ext cx="1484243" cy="12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4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88B4E89-0032-49CB-B4AB-25862345FBC4}"/>
              </a:ext>
            </a:extLst>
          </p:cNvPr>
          <p:cNvSpPr/>
          <p:nvPr/>
        </p:nvSpPr>
        <p:spPr>
          <a:xfrm>
            <a:off x="659956" y="210032"/>
            <a:ext cx="38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accent5">
                    <a:lumMod val="50000"/>
                  </a:schemeClr>
                </a:solidFill>
              </a:rPr>
              <a:t>▫ SS. Giovanni e Paolo</a:t>
            </a:r>
          </a:p>
          <a:p>
            <a:pPr algn="just"/>
            <a:r>
              <a:rPr lang="it-IT" sz="2400" dirty="0">
                <a:solidFill>
                  <a:schemeClr val="accent5">
                    <a:lumMod val="50000"/>
                  </a:schemeClr>
                </a:solidFill>
              </a:rPr>
              <a:t>▫ Case romane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66DD1E-8717-4360-BF5B-48444B2D1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26" y="210033"/>
            <a:ext cx="3494755" cy="620245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29A907-29FA-4DB4-9088-74F3FDF3FD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6158"/>
          <a:stretch/>
        </p:blipFill>
        <p:spPr>
          <a:xfrm>
            <a:off x="279419" y="1378635"/>
            <a:ext cx="7178641" cy="506276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B2DDFD4-4DAE-4FA4-A24C-0CF003C10012}"/>
              </a:ext>
            </a:extLst>
          </p:cNvPr>
          <p:cNvSpPr/>
          <p:nvPr/>
        </p:nvSpPr>
        <p:spPr>
          <a:xfrm>
            <a:off x="4545956" y="210032"/>
            <a:ext cx="3100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</a:rPr>
              <a:t>▫ Clivo di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</a:rPr>
              <a:t>Scauro</a:t>
            </a:r>
            <a:endParaRPr lang="it-IT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</a:rPr>
              <a:t>▫ Labirinto di laghi</a:t>
            </a:r>
          </a:p>
        </p:txBody>
      </p:sp>
    </p:spTree>
    <p:extLst>
      <p:ext uri="{BB962C8B-B14F-4D97-AF65-F5344CB8AC3E}">
        <p14:creationId xmlns:p14="http://schemas.microsoft.com/office/powerpoint/2010/main" val="295479118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FFBDB63-347A-4898-80DE-2F627707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7" y="845765"/>
            <a:ext cx="8118045" cy="54035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6A11A7-3328-4E4F-9961-D3D71DD8E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8" y="217894"/>
            <a:ext cx="752834" cy="72559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783FCB-4103-46AB-9A23-1478D7FD9854}"/>
              </a:ext>
            </a:extLst>
          </p:cNvPr>
          <p:cNvSpPr txBox="1"/>
          <p:nvPr/>
        </p:nvSpPr>
        <p:spPr>
          <a:xfrm>
            <a:off x="667610" y="1748397"/>
            <a:ext cx="3047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21B97F"/>
                </a:solidFill>
                <a:latin typeface="Maiandra GD" panose="020E0502030308020204" pitchFamily="34" charset="0"/>
              </a:rPr>
              <a:t>Labirinto di laghi  sotto le fondamenta del convento dei Padri Passionisti che abbraccia la chiesa dei Santi Giovanni e Paolo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EBC20E-3596-4AAD-8C2A-56C6ABF16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45" y="5236841"/>
            <a:ext cx="1329591" cy="924601"/>
          </a:xfrm>
          <a:prstGeom prst="rect">
            <a:avLst/>
          </a:prstGeom>
        </p:spPr>
      </p:pic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42903D0E-5484-4443-9263-36F8426C048D}"/>
              </a:ext>
            </a:extLst>
          </p:cNvPr>
          <p:cNvSpPr/>
          <p:nvPr/>
        </p:nvSpPr>
        <p:spPr>
          <a:xfrm>
            <a:off x="119185" y="1232452"/>
            <a:ext cx="1497580" cy="4582052"/>
          </a:xfrm>
          <a:custGeom>
            <a:avLst/>
            <a:gdLst>
              <a:gd name="connsiteX0" fmla="*/ 331389 w 1497580"/>
              <a:gd name="connsiteY0" fmla="*/ 0 h 4582052"/>
              <a:gd name="connsiteX1" fmla="*/ 85 w 1497580"/>
              <a:gd name="connsiteY1" fmla="*/ 1007165 h 4582052"/>
              <a:gd name="connsiteX2" fmla="*/ 357893 w 1497580"/>
              <a:gd name="connsiteY2" fmla="*/ 1457739 h 4582052"/>
              <a:gd name="connsiteX3" fmla="*/ 66345 w 1497580"/>
              <a:gd name="connsiteY3" fmla="*/ 2186609 h 4582052"/>
              <a:gd name="connsiteX4" fmla="*/ 530172 w 1497580"/>
              <a:gd name="connsiteY4" fmla="*/ 2955235 h 4582052"/>
              <a:gd name="connsiteX5" fmla="*/ 119354 w 1497580"/>
              <a:gd name="connsiteY5" fmla="*/ 3763618 h 4582052"/>
              <a:gd name="connsiteX6" fmla="*/ 742206 w 1497580"/>
              <a:gd name="connsiteY6" fmla="*/ 4200939 h 4582052"/>
              <a:gd name="connsiteX7" fmla="*/ 198867 w 1497580"/>
              <a:gd name="connsiteY7" fmla="*/ 4545496 h 4582052"/>
              <a:gd name="connsiteX8" fmla="*/ 1497580 w 1497580"/>
              <a:gd name="connsiteY8" fmla="*/ 4572000 h 4582052"/>
              <a:gd name="connsiteX9" fmla="*/ 1497580 w 1497580"/>
              <a:gd name="connsiteY9" fmla="*/ 4572000 h 458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7580" h="4582052">
                <a:moveTo>
                  <a:pt x="331389" y="0"/>
                </a:moveTo>
                <a:cubicBezTo>
                  <a:pt x="163528" y="382104"/>
                  <a:pt x="-4332" y="764209"/>
                  <a:pt x="85" y="1007165"/>
                </a:cubicBezTo>
                <a:cubicBezTo>
                  <a:pt x="4502" y="1250121"/>
                  <a:pt x="346850" y="1261165"/>
                  <a:pt x="357893" y="1457739"/>
                </a:cubicBezTo>
                <a:cubicBezTo>
                  <a:pt x="368936" y="1654313"/>
                  <a:pt x="37632" y="1937026"/>
                  <a:pt x="66345" y="2186609"/>
                </a:cubicBezTo>
                <a:cubicBezTo>
                  <a:pt x="95058" y="2436192"/>
                  <a:pt x="521337" y="2692400"/>
                  <a:pt x="530172" y="2955235"/>
                </a:cubicBezTo>
                <a:cubicBezTo>
                  <a:pt x="539007" y="3218070"/>
                  <a:pt x="84015" y="3556001"/>
                  <a:pt x="119354" y="3763618"/>
                </a:cubicBezTo>
                <a:cubicBezTo>
                  <a:pt x="154693" y="3971235"/>
                  <a:pt x="728954" y="4070626"/>
                  <a:pt x="742206" y="4200939"/>
                </a:cubicBezTo>
                <a:cubicBezTo>
                  <a:pt x="755458" y="4331252"/>
                  <a:pt x="72971" y="4483653"/>
                  <a:pt x="198867" y="4545496"/>
                </a:cubicBezTo>
                <a:cubicBezTo>
                  <a:pt x="324763" y="4607340"/>
                  <a:pt x="1497580" y="4572000"/>
                  <a:pt x="1497580" y="4572000"/>
                </a:cubicBezTo>
                <a:lnTo>
                  <a:pt x="1497580" y="4572000"/>
                </a:lnTo>
              </a:path>
            </a:pathLst>
          </a:custGeom>
          <a:noFill/>
          <a:ln w="28575">
            <a:solidFill>
              <a:srgbClr val="C00000"/>
            </a:solidFill>
            <a:prstDash val="lgDashDotDot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205857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26007" y="223506"/>
            <a:ext cx="5539410" cy="120035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solidFill>
                  <a:srgbClr val="A50021"/>
                </a:solidFill>
                <a:latin typeface="Comic Sans MS" panose="030F0702030302020204" pitchFamily="66" charset="0"/>
              </a:rPr>
              <a:t>QUARTA</a:t>
            </a:r>
            <a:r>
              <a:rPr lang="it-IT" dirty="0"/>
              <a:t> </a:t>
            </a:r>
            <a:r>
              <a:rPr lang="it-IT" sz="3600" dirty="0">
                <a:solidFill>
                  <a:srgbClr val="A50021"/>
                </a:solidFill>
                <a:latin typeface="Comic Sans MS" panose="030F0702030302020204" pitchFamily="66" charset="0"/>
              </a:rPr>
              <a:t>TAPPA</a:t>
            </a:r>
            <a:br>
              <a:rPr lang="it-IT" sz="3600" dirty="0">
                <a:solidFill>
                  <a:srgbClr val="A50021"/>
                </a:solidFill>
                <a:latin typeface="Comic Sans MS" panose="030F0702030302020204" pitchFamily="66" charset="0"/>
              </a:rPr>
            </a:br>
            <a:r>
              <a:rPr lang="it-IT" i="1" dirty="0">
                <a:solidFill>
                  <a:srgbClr val="008080"/>
                </a:solidFill>
                <a:latin typeface="Comic Sans MS" panose="030F0702030302020204" pitchFamily="66" charset="0"/>
                <a:ea typeface="+mn-ea"/>
                <a:cs typeface="+mn-cs"/>
              </a:rPr>
              <a:t>Arco di </a:t>
            </a:r>
            <a:r>
              <a:rPr lang="it-IT" i="1" dirty="0" err="1">
                <a:solidFill>
                  <a:srgbClr val="008080"/>
                </a:solidFill>
                <a:latin typeface="Comic Sans MS" panose="030F0702030302020204" pitchFamily="66" charset="0"/>
                <a:ea typeface="+mn-ea"/>
                <a:cs typeface="+mn-cs"/>
              </a:rPr>
              <a:t>Dolabella</a:t>
            </a:r>
            <a:r>
              <a:rPr lang="it-IT" i="1" dirty="0">
                <a:solidFill>
                  <a:srgbClr val="008080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FF1D82C-7939-4591-AA5C-135A63679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95" y="1567965"/>
            <a:ext cx="7627035" cy="50516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CF43764-2F22-48AB-82C9-E2997F840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2" y="452967"/>
            <a:ext cx="718332" cy="7414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3CBC7B5-75BB-4015-857B-FF4521031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71" y="223505"/>
            <a:ext cx="1225867" cy="1218347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0587147E-9C90-4764-83D3-83D14BED262F}"/>
              </a:ext>
            </a:extLst>
          </p:cNvPr>
          <p:cNvSpPr/>
          <p:nvPr/>
        </p:nvSpPr>
        <p:spPr>
          <a:xfrm>
            <a:off x="9814200" y="1494313"/>
            <a:ext cx="1557543" cy="1674056"/>
          </a:xfrm>
          <a:custGeom>
            <a:avLst/>
            <a:gdLst>
              <a:gd name="connsiteX0" fmla="*/ 0 w 1557543"/>
              <a:gd name="connsiteY0" fmla="*/ 1674056 h 1674056"/>
              <a:gd name="connsiteX1" fmla="*/ 787790 w 1557543"/>
              <a:gd name="connsiteY1" fmla="*/ 1308296 h 1674056"/>
              <a:gd name="connsiteX2" fmla="*/ 211015 w 1557543"/>
              <a:gd name="connsiteY2" fmla="*/ 858129 h 1674056"/>
              <a:gd name="connsiteX3" fmla="*/ 1477107 w 1557543"/>
              <a:gd name="connsiteY3" fmla="*/ 548640 h 1674056"/>
              <a:gd name="connsiteX4" fmla="*/ 1322363 w 1557543"/>
              <a:gd name="connsiteY4" fmla="*/ 0 h 167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543" h="1674056">
                <a:moveTo>
                  <a:pt x="0" y="1674056"/>
                </a:moveTo>
                <a:cubicBezTo>
                  <a:pt x="376310" y="1559170"/>
                  <a:pt x="752621" y="1444284"/>
                  <a:pt x="787790" y="1308296"/>
                </a:cubicBezTo>
                <a:cubicBezTo>
                  <a:pt x="822959" y="1172308"/>
                  <a:pt x="96129" y="984738"/>
                  <a:pt x="211015" y="858129"/>
                </a:cubicBezTo>
                <a:cubicBezTo>
                  <a:pt x="325901" y="731520"/>
                  <a:pt x="1291882" y="691661"/>
                  <a:pt x="1477107" y="548640"/>
                </a:cubicBezTo>
                <a:cubicBezTo>
                  <a:pt x="1662332" y="405619"/>
                  <a:pt x="1492347" y="202809"/>
                  <a:pt x="1322363" y="0"/>
                </a:cubicBezTo>
              </a:path>
            </a:pathLst>
          </a:custGeom>
          <a:noFill/>
          <a:ln w="34925" cap="rnd">
            <a:solidFill>
              <a:srgbClr val="A50021"/>
            </a:solidFill>
            <a:prstDash val="lgDashDotDot"/>
            <a:bevel/>
            <a:headEnd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E25D785B-0DBB-4D34-8D05-4128ACA714ED}"/>
              </a:ext>
            </a:extLst>
          </p:cNvPr>
          <p:cNvSpPr/>
          <p:nvPr/>
        </p:nvSpPr>
        <p:spPr>
          <a:xfrm>
            <a:off x="90132" y="1434905"/>
            <a:ext cx="2093486" cy="2650225"/>
          </a:xfrm>
          <a:custGeom>
            <a:avLst/>
            <a:gdLst>
              <a:gd name="connsiteX0" fmla="*/ 514779 w 2093486"/>
              <a:gd name="connsiteY0" fmla="*/ 0 h 2650225"/>
              <a:gd name="connsiteX1" fmla="*/ 8342 w 2093486"/>
              <a:gd name="connsiteY1" fmla="*/ 928467 h 2650225"/>
              <a:gd name="connsiteX2" fmla="*/ 880539 w 2093486"/>
              <a:gd name="connsiteY2" fmla="*/ 562707 h 2650225"/>
              <a:gd name="connsiteX3" fmla="*/ 416305 w 2093486"/>
              <a:gd name="connsiteY3" fmla="*/ 1575581 h 2650225"/>
              <a:gd name="connsiteX4" fmla="*/ 1583923 w 2093486"/>
              <a:gd name="connsiteY4" fmla="*/ 1097280 h 2650225"/>
              <a:gd name="connsiteX5" fmla="*/ 838336 w 2093486"/>
              <a:gd name="connsiteY5" fmla="*/ 2588455 h 2650225"/>
              <a:gd name="connsiteX6" fmla="*/ 1921548 w 2093486"/>
              <a:gd name="connsiteY6" fmla="*/ 2363372 h 2650225"/>
              <a:gd name="connsiteX7" fmla="*/ 2076293 w 2093486"/>
              <a:gd name="connsiteY7" fmla="*/ 2335237 h 265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3486" h="2650225">
                <a:moveTo>
                  <a:pt x="514779" y="0"/>
                </a:moveTo>
                <a:cubicBezTo>
                  <a:pt x="231080" y="417341"/>
                  <a:pt x="-52618" y="834683"/>
                  <a:pt x="8342" y="928467"/>
                </a:cubicBezTo>
                <a:cubicBezTo>
                  <a:pt x="69302" y="1022252"/>
                  <a:pt x="812545" y="454855"/>
                  <a:pt x="880539" y="562707"/>
                </a:cubicBezTo>
                <a:cubicBezTo>
                  <a:pt x="948533" y="670559"/>
                  <a:pt x="299074" y="1486486"/>
                  <a:pt x="416305" y="1575581"/>
                </a:cubicBezTo>
                <a:cubicBezTo>
                  <a:pt x="533536" y="1664677"/>
                  <a:pt x="1513585" y="928468"/>
                  <a:pt x="1583923" y="1097280"/>
                </a:cubicBezTo>
                <a:cubicBezTo>
                  <a:pt x="1654261" y="1266092"/>
                  <a:pt x="782065" y="2377440"/>
                  <a:pt x="838336" y="2588455"/>
                </a:cubicBezTo>
                <a:cubicBezTo>
                  <a:pt x="894607" y="2799470"/>
                  <a:pt x="1715222" y="2405575"/>
                  <a:pt x="1921548" y="2363372"/>
                </a:cubicBezTo>
                <a:cubicBezTo>
                  <a:pt x="2127874" y="2321169"/>
                  <a:pt x="2102083" y="2328203"/>
                  <a:pt x="2076293" y="2335237"/>
                </a:cubicBezTo>
              </a:path>
            </a:pathLst>
          </a:custGeom>
          <a:noFill/>
          <a:ln w="34925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541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157D7D8-23B3-455B-8EAE-035E6F052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580" y="65638"/>
            <a:ext cx="4449880" cy="672672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B4F156-1F8B-4849-8A43-1D5C5DEDF35B}"/>
              </a:ext>
            </a:extLst>
          </p:cNvPr>
          <p:cNvSpPr txBox="1"/>
          <p:nvPr/>
        </p:nvSpPr>
        <p:spPr>
          <a:xfrm>
            <a:off x="238538" y="2803098"/>
            <a:ext cx="706340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aiandra GD" panose="020E0502030308020204" pitchFamily="34" charset="0"/>
              </a:rPr>
              <a:t>Pochi minuti di cammino e siamo davanti a S. Stefano Rotondo, incastrata tra acquedotti, ospedali e grandi cedri.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4FA07D9-C735-44D3-9730-477091D4AEBA}"/>
              </a:ext>
            </a:extLst>
          </p:cNvPr>
          <p:cNvSpPr/>
          <p:nvPr/>
        </p:nvSpPr>
        <p:spPr>
          <a:xfrm>
            <a:off x="1875537" y="273981"/>
            <a:ext cx="3405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A50021"/>
                </a:solidFill>
                <a:latin typeface="Comic Sans MS" panose="030F0702030302020204" pitchFamily="66" charset="0"/>
                <a:ea typeface="+mj-ea"/>
                <a:cs typeface="+mj-cs"/>
              </a:rPr>
              <a:t>QUINTA TAPPA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3EF4DB-9877-4108-8949-70DEC59948E4}"/>
              </a:ext>
            </a:extLst>
          </p:cNvPr>
          <p:cNvSpPr txBox="1"/>
          <p:nvPr/>
        </p:nvSpPr>
        <p:spPr>
          <a:xfrm>
            <a:off x="238538" y="943934"/>
            <a:ext cx="6917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>
                <a:solidFill>
                  <a:srgbClr val="008080"/>
                </a:solidFill>
                <a:latin typeface="Comic Sans MS" panose="030F0702030302020204" pitchFamily="66" charset="0"/>
              </a:rPr>
              <a:t>La Basilica di Santo Stefano Rotondo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C711FA-2F18-46A7-825C-59167D38913B}"/>
              </a:ext>
            </a:extLst>
          </p:cNvPr>
          <p:cNvSpPr txBox="1"/>
          <p:nvPr/>
        </p:nvSpPr>
        <p:spPr>
          <a:xfrm>
            <a:off x="238539" y="4310869"/>
            <a:ext cx="6679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>
                <a:solidFill>
                  <a:srgbClr val="008000"/>
                </a:solidFill>
                <a:latin typeface="Comic Sans MS" panose="030F0702030302020204" pitchFamily="66" charset="0"/>
              </a:rPr>
              <a:t>Nonostante le dimensioni imponenti, l'esterno e la facciata sono piuttosto disadorni e questo accresce ancora di più la sorpresa che si può trovare all'interno …</a:t>
            </a:r>
          </a:p>
        </p:txBody>
      </p:sp>
    </p:spTree>
    <p:extLst>
      <p:ext uri="{BB962C8B-B14F-4D97-AF65-F5344CB8AC3E}">
        <p14:creationId xmlns:p14="http://schemas.microsoft.com/office/powerpoint/2010/main" val="1158867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254</Words>
  <Application>Microsoft Office PowerPoint</Application>
  <PresentationFormat>Widescreen</PresentationFormat>
  <Paragraphs>33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Bell MT</vt:lpstr>
      <vt:lpstr>Calibri</vt:lpstr>
      <vt:lpstr>Calibri Light</vt:lpstr>
      <vt:lpstr>Comic Sans MS</vt:lpstr>
      <vt:lpstr>Dubai Light</vt:lpstr>
      <vt:lpstr>Maiandra GD</vt:lpstr>
      <vt:lpstr>Monotype Corsiva</vt:lpstr>
      <vt:lpstr>Tema di Office</vt:lpstr>
      <vt:lpstr>Presentazione standard di PowerPoint</vt:lpstr>
      <vt:lpstr>PRIMA TAPPA</vt:lpstr>
      <vt:lpstr>Presentazione standard di PowerPoint</vt:lpstr>
      <vt:lpstr>Presentazione standard di PowerPoint</vt:lpstr>
      <vt:lpstr>TERZA TAPPA SS. Giovanni e Paolo al Celio </vt:lpstr>
      <vt:lpstr>Presentazione standard di PowerPoint</vt:lpstr>
      <vt:lpstr>Presentazione standard di PowerPoint</vt:lpstr>
      <vt:lpstr>QUARTA TAPPA Arco di Dolabella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95</cp:revision>
  <dcterms:created xsi:type="dcterms:W3CDTF">2018-05-30T14:31:35Z</dcterms:created>
  <dcterms:modified xsi:type="dcterms:W3CDTF">2018-06-04T20:11:19Z</dcterms:modified>
</cp:coreProperties>
</file>