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5715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80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>
            <p:ph idx="2" type="sldImg"/>
          </p:nvPr>
        </p:nvSpPr>
        <p:spPr>
          <a:xfrm>
            <a:off x="686100" y="685800"/>
            <a:ext cx="548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idx="2" type="sldImg"/>
          </p:nvPr>
        </p:nvSpPr>
        <p:spPr>
          <a:xfrm>
            <a:off x="686100" y="685800"/>
            <a:ext cx="548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idx="2" type="sldImg"/>
          </p:nvPr>
        </p:nvSpPr>
        <p:spPr>
          <a:xfrm>
            <a:off x="686100" y="685800"/>
            <a:ext cx="548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idx="2" type="sldImg"/>
          </p:nvPr>
        </p:nvSpPr>
        <p:spPr>
          <a:xfrm>
            <a:off x="686100" y="685800"/>
            <a:ext cx="548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idx="2" type="sldImg"/>
          </p:nvPr>
        </p:nvSpPr>
        <p:spPr>
          <a:xfrm>
            <a:off x="686100" y="685800"/>
            <a:ext cx="548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>
            <p:ph idx="2" type="sldImg"/>
          </p:nvPr>
        </p:nvSpPr>
        <p:spPr>
          <a:xfrm>
            <a:off x="686100" y="685800"/>
            <a:ext cx="548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>
            <p:ph idx="2" type="sldImg"/>
          </p:nvPr>
        </p:nvSpPr>
        <p:spPr>
          <a:xfrm>
            <a:off x="686100" y="685800"/>
            <a:ext cx="548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idx="2" type="sldImg"/>
          </p:nvPr>
        </p:nvSpPr>
        <p:spPr>
          <a:xfrm>
            <a:off x="686100" y="685800"/>
            <a:ext cx="548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Shape 2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>
            <p:ph idx="2" type="sldImg"/>
          </p:nvPr>
        </p:nvSpPr>
        <p:spPr>
          <a:xfrm>
            <a:off x="686100" y="685800"/>
            <a:ext cx="548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Shape 2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>
            <p:ph idx="2" type="sldImg"/>
          </p:nvPr>
        </p:nvSpPr>
        <p:spPr>
          <a:xfrm>
            <a:off x="686100" y="685800"/>
            <a:ext cx="548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Shape 2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Shape 2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Shape 2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idx="2" type="sldImg"/>
          </p:nvPr>
        </p:nvSpPr>
        <p:spPr>
          <a:xfrm>
            <a:off x="686100" y="685800"/>
            <a:ext cx="548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827306"/>
            <a:ext cx="8520600" cy="2280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3149028"/>
            <a:ext cx="8520600" cy="88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hasCustomPrompt="1" type="title"/>
          </p:nvPr>
        </p:nvSpPr>
        <p:spPr>
          <a:xfrm>
            <a:off x="311700" y="1229028"/>
            <a:ext cx="8520600" cy="2181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502472"/>
            <a:ext cx="8520600" cy="1445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389833"/>
            <a:ext cx="8520600" cy="93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280528"/>
            <a:ext cx="8520600" cy="3795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280528"/>
            <a:ext cx="3999900" cy="3795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280528"/>
            <a:ext cx="3999900" cy="3795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617333"/>
            <a:ext cx="2808000" cy="839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544000"/>
            <a:ext cx="2808000" cy="3532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500167"/>
            <a:ext cx="6367800" cy="454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28"/>
            <a:ext cx="4572000" cy="5715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370194"/>
            <a:ext cx="4045200" cy="16470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3114528"/>
            <a:ext cx="4045200" cy="1372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804667"/>
            <a:ext cx="3837000" cy="410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700639"/>
            <a:ext cx="5998800" cy="67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280528"/>
            <a:ext cx="8520600" cy="37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9.jpg"/><Relationship Id="rId4" Type="http://schemas.openxmlformats.org/officeDocument/2006/relationships/image" Target="../media/image21.jpg"/><Relationship Id="rId5" Type="http://schemas.openxmlformats.org/officeDocument/2006/relationships/image" Target="../media/image31.jpg"/><Relationship Id="rId6" Type="http://schemas.openxmlformats.org/officeDocument/2006/relationships/image" Target="../media/image25.jpg"/><Relationship Id="rId7" Type="http://schemas.openxmlformats.org/officeDocument/2006/relationships/image" Target="../media/image41.jpg"/><Relationship Id="rId8" Type="http://schemas.openxmlformats.org/officeDocument/2006/relationships/image" Target="../media/image4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8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jpg"/><Relationship Id="rId4" Type="http://schemas.openxmlformats.org/officeDocument/2006/relationships/image" Target="../media/image3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Relationship Id="rId4" Type="http://schemas.openxmlformats.org/officeDocument/2006/relationships/image" Target="../media/image42.png"/><Relationship Id="rId5" Type="http://schemas.openxmlformats.org/officeDocument/2006/relationships/image" Target="../media/image7.jpg"/><Relationship Id="rId6" Type="http://schemas.openxmlformats.org/officeDocument/2006/relationships/image" Target="../media/image3.jpg"/><Relationship Id="rId7" Type="http://schemas.openxmlformats.org/officeDocument/2006/relationships/image" Target="../media/image9.jpg"/><Relationship Id="rId8" Type="http://schemas.openxmlformats.org/officeDocument/2006/relationships/image" Target="../media/image5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Relationship Id="rId4" Type="http://schemas.openxmlformats.org/officeDocument/2006/relationships/image" Target="../media/image16.jpg"/><Relationship Id="rId5" Type="http://schemas.openxmlformats.org/officeDocument/2006/relationships/image" Target="../media/image18.jpg"/><Relationship Id="rId6" Type="http://schemas.openxmlformats.org/officeDocument/2006/relationships/image" Target="../media/image24.jpg"/><Relationship Id="rId7" Type="http://schemas.openxmlformats.org/officeDocument/2006/relationships/image" Target="../media/image26.jpg"/><Relationship Id="rId8" Type="http://schemas.openxmlformats.org/officeDocument/2006/relationships/image" Target="../media/image1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7.png"/><Relationship Id="rId4" Type="http://schemas.openxmlformats.org/officeDocument/2006/relationships/image" Target="../media/image45.png"/><Relationship Id="rId5" Type="http://schemas.openxmlformats.org/officeDocument/2006/relationships/image" Target="../media/image44.png"/><Relationship Id="rId6" Type="http://schemas.openxmlformats.org/officeDocument/2006/relationships/image" Target="../media/image4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Relationship Id="rId4" Type="http://schemas.openxmlformats.org/officeDocument/2006/relationships/image" Target="../media/image4.jpg"/><Relationship Id="rId5" Type="http://schemas.openxmlformats.org/officeDocument/2006/relationships/image" Target="../media/image8.jpg"/><Relationship Id="rId6" Type="http://schemas.openxmlformats.org/officeDocument/2006/relationships/image" Target="../media/image10.jpg"/><Relationship Id="rId7" Type="http://schemas.openxmlformats.org/officeDocument/2006/relationships/image" Target="../media/image12.jpg"/><Relationship Id="rId8" Type="http://schemas.openxmlformats.org/officeDocument/2006/relationships/image" Target="../media/image4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4500" y="0"/>
            <a:ext cx="5715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/>
          <p:nvPr>
            <p:ph type="ctrTitle"/>
          </p:nvPr>
        </p:nvSpPr>
        <p:spPr>
          <a:xfrm>
            <a:off x="134275" y="72306"/>
            <a:ext cx="8727900" cy="68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cosa ci insegna </a:t>
            </a:r>
            <a:r>
              <a:rPr b="1"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Jane Jacob</a:t>
            </a:r>
            <a:endParaRPr b="1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Shape 134"/>
          <p:cNvSpPr txBox="1"/>
          <p:nvPr>
            <p:ph type="ctrTitle"/>
          </p:nvPr>
        </p:nvSpPr>
        <p:spPr>
          <a:xfrm>
            <a:off x="416100" y="756600"/>
            <a:ext cx="4369800" cy="456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 </a:t>
            </a:r>
            <a:r>
              <a:rPr b="1"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caratteristiche 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 un </a:t>
            </a:r>
            <a:r>
              <a:rPr b="1"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buon quartiere</a:t>
            </a:r>
            <a:r>
              <a:rPr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AutoNum type="arabicPeriod"/>
            </a:pPr>
            <a:r>
              <a:rPr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più funzioni primarie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AutoNum type="arabicPeriod"/>
            </a:pPr>
            <a:r>
              <a:rPr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isolati piccoli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AutoNum type="arabicPeriod"/>
            </a:pPr>
            <a:r>
              <a:rPr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edifici eterogenei / diversificazione redditi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AutoNum type="arabicPeriod"/>
            </a:pPr>
            <a:r>
              <a:rPr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densità abitativa elevata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Shape 135"/>
          <p:cNvPicPr preferRelativeResize="0"/>
          <p:nvPr/>
        </p:nvPicPr>
        <p:blipFill rotWithShape="1">
          <a:blip r:embed="rId3">
            <a:alphaModFix/>
          </a:blip>
          <a:srcRect b="4410" l="50000" r="0" t="5589"/>
          <a:stretch/>
        </p:blipFill>
        <p:spPr>
          <a:xfrm>
            <a:off x="4572000" y="0"/>
            <a:ext cx="4571999" cy="5715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>
            <p:ph type="ctrTitle"/>
          </p:nvPr>
        </p:nvSpPr>
        <p:spPr>
          <a:xfrm>
            <a:off x="416100" y="558950"/>
            <a:ext cx="4155900" cy="495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5 processi urbani negativi</a:t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Individualismo / consumismo</a:t>
            </a:r>
            <a:br>
              <a:rPr lang="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crisi famiglie e comunità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Finalità del sistema educativo (credenziali)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sviluppo scientifico e tecnologico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Attenzione governativa ai grandi gruppi di interesse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Mancanza di etica nelle professioni liberali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Shape 141"/>
          <p:cNvPicPr preferRelativeResize="0"/>
          <p:nvPr/>
        </p:nvPicPr>
        <p:blipFill rotWithShape="1">
          <a:blip r:embed="rId3">
            <a:alphaModFix/>
          </a:blip>
          <a:srcRect b="4410" l="50000" r="0" t="5589"/>
          <a:stretch/>
        </p:blipFill>
        <p:spPr>
          <a:xfrm>
            <a:off x="4572000" y="0"/>
            <a:ext cx="4571999" cy="5715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Shape 142"/>
          <p:cNvSpPr txBox="1"/>
          <p:nvPr>
            <p:ph type="ctrTitle"/>
          </p:nvPr>
        </p:nvSpPr>
        <p:spPr>
          <a:xfrm>
            <a:off x="134275" y="72306"/>
            <a:ext cx="8727900" cy="68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cosa ci insegna </a:t>
            </a:r>
            <a:r>
              <a:rPr b="1"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Jane Jacob</a:t>
            </a:r>
            <a:endParaRPr b="1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Shape 147"/>
          <p:cNvPicPr preferRelativeResize="0"/>
          <p:nvPr/>
        </p:nvPicPr>
        <p:blipFill rotWithShape="1">
          <a:blip r:embed="rId3">
            <a:alphaModFix/>
          </a:blip>
          <a:srcRect b="11190" l="0" r="0" t="0"/>
          <a:stretch/>
        </p:blipFill>
        <p:spPr>
          <a:xfrm>
            <a:off x="0" y="0"/>
            <a:ext cx="9144004" cy="5715003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Shape 148"/>
          <p:cNvSpPr txBox="1"/>
          <p:nvPr>
            <p:ph type="ctrTitle"/>
          </p:nvPr>
        </p:nvSpPr>
        <p:spPr>
          <a:xfrm>
            <a:off x="134275" y="72306"/>
            <a:ext cx="8727900" cy="68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la passeggiata / l’inizio</a:t>
            </a:r>
            <a:endParaRPr b="1" sz="2400">
              <a:solidFill>
                <a:srgbClr val="00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hape 153"/>
          <p:cNvPicPr preferRelativeResize="0"/>
          <p:nvPr/>
        </p:nvPicPr>
        <p:blipFill rotWithShape="1">
          <a:blip r:embed="rId3">
            <a:alphaModFix/>
          </a:blip>
          <a:srcRect b="0" l="0" r="9999" t="0"/>
          <a:stretch/>
        </p:blipFill>
        <p:spPr>
          <a:xfrm>
            <a:off x="0" y="0"/>
            <a:ext cx="9144003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 txBox="1"/>
          <p:nvPr>
            <p:ph type="ctrTitle"/>
          </p:nvPr>
        </p:nvSpPr>
        <p:spPr>
          <a:xfrm>
            <a:off x="134275" y="72300"/>
            <a:ext cx="6387900" cy="684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la passeggiata / i partecipanti</a:t>
            </a:r>
            <a:endParaRPr b="1" sz="2400">
              <a:solidFill>
                <a:srgbClr val="00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hape 159"/>
          <p:cNvPicPr preferRelativeResize="0"/>
          <p:nvPr/>
        </p:nvPicPr>
        <p:blipFill rotWithShape="1">
          <a:blip r:embed="rId3">
            <a:alphaModFix/>
          </a:blip>
          <a:srcRect b="0" l="0" r="0" t="5900"/>
          <a:stretch/>
        </p:blipFill>
        <p:spPr>
          <a:xfrm>
            <a:off x="0" y="0"/>
            <a:ext cx="9143999" cy="5715003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/>
          <p:cNvSpPr txBox="1"/>
          <p:nvPr>
            <p:ph type="ctrTitle"/>
          </p:nvPr>
        </p:nvSpPr>
        <p:spPr>
          <a:xfrm>
            <a:off x="134275" y="72300"/>
            <a:ext cx="4526700" cy="684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la passeggiata / l’introduzione</a:t>
            </a:r>
            <a:endParaRPr b="1" sz="2400">
              <a:solidFill>
                <a:srgbClr val="00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Shape 161"/>
          <p:cNvSpPr/>
          <p:nvPr/>
        </p:nvSpPr>
        <p:spPr>
          <a:xfrm>
            <a:off x="4084500" y="2684575"/>
            <a:ext cx="947100" cy="5352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Shape 166"/>
          <p:cNvPicPr preferRelativeResize="0"/>
          <p:nvPr/>
        </p:nvPicPr>
        <p:blipFill rotWithShape="1">
          <a:blip r:embed="rId3">
            <a:alphaModFix/>
          </a:blip>
          <a:srcRect b="0" l="0" r="0" t="5900"/>
          <a:stretch/>
        </p:blipFill>
        <p:spPr>
          <a:xfrm>
            <a:off x="0" y="0"/>
            <a:ext cx="9143999" cy="5715003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Shape 167"/>
          <p:cNvSpPr txBox="1"/>
          <p:nvPr>
            <p:ph type="ctrTitle"/>
          </p:nvPr>
        </p:nvSpPr>
        <p:spPr>
          <a:xfrm>
            <a:off x="134275" y="72300"/>
            <a:ext cx="6387900" cy="684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la passeggiata / verso la fine</a:t>
            </a:r>
            <a:endParaRPr b="1" sz="2400">
              <a:solidFill>
                <a:srgbClr val="00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 b="0" l="0" r="11284" t="0"/>
          <a:stretch/>
        </p:blipFill>
        <p:spPr>
          <a:xfrm>
            <a:off x="0" y="3477225"/>
            <a:ext cx="2309527" cy="2237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Shape 1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9524" y="2046776"/>
            <a:ext cx="2436350" cy="3668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Shape 1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5875" y="0"/>
            <a:ext cx="4398127" cy="2921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Shape 1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2309514" cy="347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/>
          <p:cNvPicPr preferRelativeResize="0"/>
          <p:nvPr/>
        </p:nvPicPr>
        <p:blipFill rotWithShape="1">
          <a:blip r:embed="rId7">
            <a:alphaModFix/>
          </a:blip>
          <a:srcRect b="0" l="0" r="0" t="2477"/>
          <a:stretch/>
        </p:blipFill>
        <p:spPr>
          <a:xfrm>
            <a:off x="2309525" y="-1"/>
            <a:ext cx="2436348" cy="2046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Shape 177"/>
          <p:cNvPicPr preferRelativeResize="0"/>
          <p:nvPr/>
        </p:nvPicPr>
        <p:blipFill rotWithShape="1">
          <a:blip r:embed="rId8">
            <a:alphaModFix/>
          </a:blip>
          <a:srcRect b="0" l="0" r="11878" t="0"/>
          <a:stretch/>
        </p:blipFill>
        <p:spPr>
          <a:xfrm>
            <a:off x="4745875" y="2921150"/>
            <a:ext cx="4398129" cy="2793848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Shape 178"/>
          <p:cNvSpPr txBox="1"/>
          <p:nvPr>
            <p:ph type="ctrTitle"/>
          </p:nvPr>
        </p:nvSpPr>
        <p:spPr>
          <a:xfrm>
            <a:off x="134275" y="72300"/>
            <a:ext cx="6387900" cy="684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la passeggiata / i partecipanti</a:t>
            </a:r>
            <a:endParaRPr b="1" sz="2400">
              <a:solidFill>
                <a:srgbClr val="00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hape 183"/>
          <p:cNvPicPr preferRelativeResize="0"/>
          <p:nvPr/>
        </p:nvPicPr>
        <p:blipFill rotWithShape="1">
          <a:blip r:embed="rId3">
            <a:alphaModFix/>
          </a:blip>
          <a:srcRect b="0" l="0" r="0" t="17149"/>
          <a:stretch/>
        </p:blipFill>
        <p:spPr>
          <a:xfrm>
            <a:off x="0" y="0"/>
            <a:ext cx="9144001" cy="5714998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Shape 184"/>
          <p:cNvSpPr txBox="1"/>
          <p:nvPr>
            <p:ph type="ctrTitle"/>
          </p:nvPr>
        </p:nvSpPr>
        <p:spPr>
          <a:xfrm>
            <a:off x="134275" y="72300"/>
            <a:ext cx="6387900" cy="684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interessante... la storia dell’EUR</a:t>
            </a:r>
            <a:endParaRPr b="1" sz="2400">
              <a:solidFill>
                <a:srgbClr val="00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hape 189"/>
          <p:cNvPicPr preferRelativeResize="0"/>
          <p:nvPr/>
        </p:nvPicPr>
        <p:blipFill rotWithShape="1">
          <a:blip r:embed="rId3">
            <a:alphaModFix/>
          </a:blip>
          <a:srcRect b="0" l="0" r="16611" t="0"/>
          <a:stretch/>
        </p:blipFill>
        <p:spPr>
          <a:xfrm>
            <a:off x="0" y="0"/>
            <a:ext cx="9144001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Shape 190"/>
          <p:cNvSpPr txBox="1"/>
          <p:nvPr>
            <p:ph type="ctrTitle"/>
          </p:nvPr>
        </p:nvSpPr>
        <p:spPr>
          <a:xfrm>
            <a:off x="134275" y="72300"/>
            <a:ext cx="6387900" cy="684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interessante... un nuovo punto di vista</a:t>
            </a:r>
            <a:endParaRPr b="1" sz="2400">
              <a:solidFill>
                <a:srgbClr val="00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hape 195"/>
          <p:cNvPicPr preferRelativeResize="0"/>
          <p:nvPr/>
        </p:nvPicPr>
        <p:blipFill rotWithShape="1">
          <a:blip r:embed="rId3">
            <a:alphaModFix/>
          </a:blip>
          <a:srcRect b="2170" l="1317" r="1792" t="15605"/>
          <a:stretch/>
        </p:blipFill>
        <p:spPr>
          <a:xfrm>
            <a:off x="0" y="0"/>
            <a:ext cx="9143999" cy="5714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Shape 196"/>
          <p:cNvSpPr txBox="1"/>
          <p:nvPr>
            <p:ph type="ctrTitle"/>
          </p:nvPr>
        </p:nvSpPr>
        <p:spPr>
          <a:xfrm>
            <a:off x="134275" y="72300"/>
            <a:ext cx="6387900" cy="684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interessante... come doveva essere</a:t>
            </a:r>
            <a:endParaRPr b="1" sz="2400">
              <a:solidFill>
                <a:srgbClr val="00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Shape 59"/>
          <p:cNvPicPr preferRelativeResize="0"/>
          <p:nvPr/>
        </p:nvPicPr>
        <p:blipFill>
          <a:blip r:embed="rId3">
            <a:alphaModFix amt="9000"/>
          </a:blip>
          <a:stretch>
            <a:fillRect/>
          </a:stretch>
        </p:blipFill>
        <p:spPr>
          <a:xfrm>
            <a:off x="1714500" y="0"/>
            <a:ext cx="5715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Shape 60"/>
          <p:cNvSpPr txBox="1"/>
          <p:nvPr>
            <p:ph type="ctrTitle"/>
          </p:nvPr>
        </p:nvSpPr>
        <p:spPr>
          <a:xfrm>
            <a:off x="208050" y="1687050"/>
            <a:ext cx="8727900" cy="234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Jane’s Walk Rome 2018</a:t>
            </a:r>
            <a:endParaRPr sz="4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EUR Urban Trekking</a:t>
            </a:r>
            <a:endParaRPr b="1" sz="4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walk leader </a:t>
            </a:r>
            <a:r>
              <a:rPr b="1"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Marco Calvani</a:t>
            </a:r>
            <a:endParaRPr b="1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hape 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57511"/>
            <a:ext cx="9143999" cy="437173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Shape 202"/>
          <p:cNvSpPr txBox="1"/>
          <p:nvPr>
            <p:ph type="ctrTitle"/>
          </p:nvPr>
        </p:nvSpPr>
        <p:spPr>
          <a:xfrm>
            <a:off x="134275" y="72300"/>
            <a:ext cx="6387900" cy="684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interessante... come sarebbe stato</a:t>
            </a:r>
            <a:endParaRPr b="1" sz="2400">
              <a:solidFill>
                <a:srgbClr val="00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Shape 207"/>
          <p:cNvPicPr preferRelativeResize="0"/>
          <p:nvPr/>
        </p:nvPicPr>
        <p:blipFill rotWithShape="1">
          <a:blip r:embed="rId3">
            <a:alphaModFix/>
          </a:blip>
          <a:srcRect b="18421" l="4156" r="5279" t="17524"/>
          <a:stretch/>
        </p:blipFill>
        <p:spPr>
          <a:xfrm>
            <a:off x="0" y="1058846"/>
            <a:ext cx="9143997" cy="465615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Shape 208"/>
          <p:cNvSpPr txBox="1"/>
          <p:nvPr>
            <p:ph type="ctrTitle"/>
          </p:nvPr>
        </p:nvSpPr>
        <p:spPr>
          <a:xfrm>
            <a:off x="134275" y="72300"/>
            <a:ext cx="6387900" cy="684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interessante... come sarebbe stato</a:t>
            </a:r>
            <a:endParaRPr b="1" sz="2400">
              <a:solidFill>
                <a:srgbClr val="00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Shape 213"/>
          <p:cNvPicPr preferRelativeResize="0"/>
          <p:nvPr/>
        </p:nvPicPr>
        <p:blipFill rotWithShape="1">
          <a:blip r:embed="rId3">
            <a:alphaModFix/>
          </a:blip>
          <a:srcRect b="0" l="6787" r="22290" t="0"/>
          <a:stretch/>
        </p:blipFill>
        <p:spPr>
          <a:xfrm>
            <a:off x="0" y="0"/>
            <a:ext cx="9144002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Shape 214"/>
          <p:cNvSpPr txBox="1"/>
          <p:nvPr>
            <p:ph type="ctrTitle"/>
          </p:nvPr>
        </p:nvSpPr>
        <p:spPr>
          <a:xfrm>
            <a:off x="134275" y="72300"/>
            <a:ext cx="6387900" cy="684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interessante... l’Istituto di Ortogenesi</a:t>
            </a:r>
            <a:endParaRPr b="1" sz="2400">
              <a:solidFill>
                <a:srgbClr val="00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Shape 219"/>
          <p:cNvPicPr preferRelativeResize="0"/>
          <p:nvPr/>
        </p:nvPicPr>
        <p:blipFill rotWithShape="1">
          <a:blip r:embed="rId3">
            <a:alphaModFix/>
          </a:blip>
          <a:srcRect b="0" l="0" r="0" t="5900"/>
          <a:stretch/>
        </p:blipFill>
        <p:spPr>
          <a:xfrm>
            <a:off x="0" y="0"/>
            <a:ext cx="9143999" cy="5715003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Shape 220"/>
          <p:cNvSpPr txBox="1"/>
          <p:nvPr>
            <p:ph type="ctrTitle"/>
          </p:nvPr>
        </p:nvSpPr>
        <p:spPr>
          <a:xfrm>
            <a:off x="134275" y="72300"/>
            <a:ext cx="4526700" cy="684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interessante… l’uso degli spazi</a:t>
            </a:r>
            <a:endParaRPr b="1" sz="2400">
              <a:solidFill>
                <a:srgbClr val="00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Shape 225"/>
          <p:cNvPicPr preferRelativeResize="0"/>
          <p:nvPr/>
        </p:nvPicPr>
        <p:blipFill rotWithShape="1">
          <a:blip r:embed="rId3">
            <a:alphaModFix/>
          </a:blip>
          <a:srcRect b="0" l="0" r="0" t="15711"/>
          <a:stretch/>
        </p:blipFill>
        <p:spPr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Shape 226"/>
          <p:cNvSpPr txBox="1"/>
          <p:nvPr>
            <p:ph type="ctrTitle"/>
          </p:nvPr>
        </p:nvSpPr>
        <p:spPr>
          <a:xfrm>
            <a:off x="134275" y="72300"/>
            <a:ext cx="6387900" cy="684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interessante... cosa è accaduto?</a:t>
            </a:r>
            <a:endParaRPr b="1" sz="2400">
              <a:solidFill>
                <a:srgbClr val="00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Shape 2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71500"/>
            <a:ext cx="405764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Shape 232"/>
          <p:cNvPicPr preferRelativeResize="0"/>
          <p:nvPr/>
        </p:nvPicPr>
        <p:blipFill rotWithShape="1">
          <a:blip r:embed="rId4">
            <a:alphaModFix/>
          </a:blip>
          <a:srcRect b="0" l="0" r="0" t="-25360"/>
          <a:stretch/>
        </p:blipFill>
        <p:spPr>
          <a:xfrm>
            <a:off x="4102825" y="-732517"/>
            <a:ext cx="5041175" cy="644752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Shape 233"/>
          <p:cNvSpPr txBox="1"/>
          <p:nvPr>
            <p:ph type="ctrTitle"/>
          </p:nvPr>
        </p:nvSpPr>
        <p:spPr>
          <a:xfrm>
            <a:off x="134275" y="72300"/>
            <a:ext cx="6387900" cy="684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interessante... cosa sta accadendo?</a:t>
            </a:r>
            <a:endParaRPr b="1" sz="2400">
              <a:solidFill>
                <a:srgbClr val="00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Shape 2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56643"/>
            <a:ext cx="9144000" cy="4292896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Shape 239"/>
          <p:cNvSpPr txBox="1"/>
          <p:nvPr>
            <p:ph type="ctrTitle"/>
          </p:nvPr>
        </p:nvSpPr>
        <p:spPr>
          <a:xfrm>
            <a:off x="134275" y="72300"/>
            <a:ext cx="6387900" cy="684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interessante... gli edifici e il contesto</a:t>
            </a:r>
            <a:endParaRPr b="1" sz="2400">
              <a:solidFill>
                <a:srgbClr val="00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Shape 244"/>
          <p:cNvPicPr preferRelativeResize="0"/>
          <p:nvPr/>
        </p:nvPicPr>
        <p:blipFill rotWithShape="1">
          <a:blip r:embed="rId3">
            <a:alphaModFix/>
          </a:blip>
          <a:srcRect b="0" l="0" r="6664" t="0"/>
          <a:stretch/>
        </p:blipFill>
        <p:spPr>
          <a:xfrm>
            <a:off x="0" y="0"/>
            <a:ext cx="9144000" cy="5714999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Shape 245"/>
          <p:cNvSpPr txBox="1"/>
          <p:nvPr>
            <p:ph type="ctrTitle"/>
          </p:nvPr>
        </p:nvSpPr>
        <p:spPr>
          <a:xfrm>
            <a:off x="134275" y="72300"/>
            <a:ext cx="6387900" cy="684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interessante... i tesori nascosti</a:t>
            </a:r>
            <a:endParaRPr b="1" sz="2400">
              <a:solidFill>
                <a:srgbClr val="00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/>
          <p:nvPr>
            <p:ph type="ctrTitle"/>
          </p:nvPr>
        </p:nvSpPr>
        <p:spPr>
          <a:xfrm>
            <a:off x="134275" y="72306"/>
            <a:ext cx="8727900" cy="68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cosa è</a:t>
            </a:r>
            <a:r>
              <a:rPr b="1"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rimasto </a:t>
            </a:r>
            <a:r>
              <a:rPr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della passeggiata?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Shape 251"/>
          <p:cNvSpPr txBox="1"/>
          <p:nvPr>
            <p:ph type="ctrTitle"/>
          </p:nvPr>
        </p:nvSpPr>
        <p:spPr>
          <a:xfrm>
            <a:off x="416100" y="756600"/>
            <a:ext cx="8263500" cy="456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una maggiore conoscenza del quartiere / </a:t>
            </a:r>
            <a:r>
              <a:rPr lang="it" sz="24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l’uso degli spazi da parte dei cittadini (etnie, ceti, gruppi)</a:t>
            </a:r>
            <a:r>
              <a:rPr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/ l’uso del quartiere nel tempo (effetto polmone) / </a:t>
            </a:r>
            <a:r>
              <a:rPr lang="it" sz="24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la qualità urbana ed architettonica</a:t>
            </a:r>
            <a:r>
              <a:rPr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/ l’importanza del progetto e del progettista / </a:t>
            </a:r>
            <a:r>
              <a:rPr lang="it" sz="24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il ruolo del cittadino</a:t>
            </a:r>
            <a:r>
              <a:rPr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/ 200 calorie in meno 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/>
          <p:nvPr>
            <p:ph type="ctrTitle"/>
          </p:nvPr>
        </p:nvSpPr>
        <p:spPr>
          <a:xfrm>
            <a:off x="134275" y="72306"/>
            <a:ext cx="8727900" cy="68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cosa si può</a:t>
            </a:r>
            <a:r>
              <a:rPr b="1"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migliorare</a:t>
            </a:r>
            <a:r>
              <a:rPr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Shape 257"/>
          <p:cNvSpPr txBox="1"/>
          <p:nvPr>
            <p:ph type="ctrTitle"/>
          </p:nvPr>
        </p:nvSpPr>
        <p:spPr>
          <a:xfrm>
            <a:off x="416100" y="756600"/>
            <a:ext cx="8321100" cy="456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ricevere un </a:t>
            </a:r>
            <a:r>
              <a:rPr b="1"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feedback</a:t>
            </a:r>
            <a:r>
              <a:rPr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prima e dopo la passeggiata</a:t>
            </a:r>
            <a:r>
              <a:rPr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continuare </a:t>
            </a:r>
            <a:r>
              <a:rPr b="1"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l’esperienza </a:t>
            </a:r>
            <a:r>
              <a:rPr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nei giorni successivi (web e social)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offrire degli </a:t>
            </a:r>
            <a:r>
              <a:rPr b="1"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strumenti </a:t>
            </a:r>
            <a:r>
              <a:rPr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 partecipazione attiva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/>
          <p:nvPr>
            <p:ph type="ctrTitle"/>
          </p:nvPr>
        </p:nvSpPr>
        <p:spPr>
          <a:xfrm>
            <a:off x="134275" y="72306"/>
            <a:ext cx="8727900" cy="68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temi della passeggiata</a:t>
            </a:r>
            <a:endParaRPr b="1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Shape 66"/>
          <p:cNvSpPr txBox="1"/>
          <p:nvPr>
            <p:ph type="ctrTitle"/>
          </p:nvPr>
        </p:nvSpPr>
        <p:spPr>
          <a:xfrm>
            <a:off x="416100" y="756600"/>
            <a:ext cx="4369800" cy="456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EUR/E42 </a:t>
            </a:r>
            <a:endParaRPr sz="3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expo</a:t>
            </a:r>
            <a:r>
              <a:rPr lang="it" sz="3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camminare </a:t>
            </a:r>
            <a:endParaRPr sz="3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architettura</a:t>
            </a:r>
            <a:r>
              <a:rPr lang="it" sz="3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urbanistica </a:t>
            </a:r>
            <a:endParaRPr sz="3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storia</a:t>
            </a:r>
            <a:r>
              <a:rPr lang="it" sz="3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Jane Jacob </a:t>
            </a:r>
            <a:r>
              <a:rPr lang="it" sz="3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educazione urbana</a:t>
            </a:r>
            <a:r>
              <a:rPr lang="it" sz="3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" name="Shape 67"/>
          <p:cNvPicPr preferRelativeResize="0"/>
          <p:nvPr/>
        </p:nvPicPr>
        <p:blipFill rotWithShape="1">
          <a:blip r:embed="rId3">
            <a:alphaModFix/>
          </a:blip>
          <a:srcRect b="4410" l="0" r="0" t="5589"/>
          <a:stretch/>
        </p:blipFill>
        <p:spPr>
          <a:xfrm>
            <a:off x="6760650" y="2269575"/>
            <a:ext cx="2383349" cy="1489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Shape 68"/>
          <p:cNvPicPr preferRelativeResize="0"/>
          <p:nvPr/>
        </p:nvPicPr>
        <p:blipFill rotWithShape="1">
          <a:blip r:embed="rId4">
            <a:alphaModFix/>
          </a:blip>
          <a:srcRect b="12654" l="4918" r="5008" t="15686"/>
          <a:stretch/>
        </p:blipFill>
        <p:spPr>
          <a:xfrm>
            <a:off x="4774200" y="-7"/>
            <a:ext cx="4369801" cy="226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Shape 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4207" y="2269575"/>
            <a:ext cx="1986440" cy="146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Shape 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74200" y="3739000"/>
            <a:ext cx="2794306" cy="197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Shape 71"/>
          <p:cNvPicPr preferRelativeResize="0"/>
          <p:nvPr/>
        </p:nvPicPr>
        <p:blipFill rotWithShape="1">
          <a:blip r:embed="rId7">
            <a:alphaModFix/>
          </a:blip>
          <a:srcRect b="0" l="15496" r="27656" t="24562"/>
          <a:stretch/>
        </p:blipFill>
        <p:spPr>
          <a:xfrm>
            <a:off x="7346750" y="3739000"/>
            <a:ext cx="1797248" cy="197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Shape 72"/>
          <p:cNvPicPr preferRelativeResize="0"/>
          <p:nvPr/>
        </p:nvPicPr>
        <p:blipFill rotWithShape="1">
          <a:blip r:embed="rId8">
            <a:alphaModFix/>
          </a:blip>
          <a:srcRect b="0" l="35782" r="0" t="0"/>
          <a:stretch/>
        </p:blipFill>
        <p:spPr>
          <a:xfrm>
            <a:off x="7346750" y="3739000"/>
            <a:ext cx="1797248" cy="197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/>
          <p:nvPr>
            <p:ph type="ctrTitle"/>
          </p:nvPr>
        </p:nvSpPr>
        <p:spPr>
          <a:xfrm>
            <a:off x="416100" y="2486700"/>
            <a:ext cx="4155900" cy="199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grazie per l’</a:t>
            </a:r>
            <a:r>
              <a:rPr b="1"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attenzione</a:t>
            </a:r>
            <a:r>
              <a:rPr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by Marco Calvani</a:t>
            </a:r>
            <a:endParaRPr sz="240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calvani.marco@gmail.com</a:t>
            </a:r>
            <a:endParaRPr sz="240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3" name="Shape 263"/>
          <p:cNvPicPr preferRelativeResize="0"/>
          <p:nvPr/>
        </p:nvPicPr>
        <p:blipFill rotWithShape="1">
          <a:blip r:embed="rId3">
            <a:alphaModFix/>
          </a:blip>
          <a:srcRect b="586" l="0" r="34106" t="0"/>
          <a:stretch/>
        </p:blipFill>
        <p:spPr>
          <a:xfrm>
            <a:off x="4572001" y="0"/>
            <a:ext cx="4572000" cy="5715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/>
          <p:nvPr>
            <p:ph type="ctrTitle"/>
          </p:nvPr>
        </p:nvSpPr>
        <p:spPr>
          <a:xfrm>
            <a:off x="134275" y="72306"/>
            <a:ext cx="8727900" cy="68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camminare</a:t>
            </a:r>
            <a:endParaRPr b="1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Shape 78"/>
          <p:cNvSpPr txBox="1"/>
          <p:nvPr>
            <p:ph type="ctrTitle"/>
          </p:nvPr>
        </p:nvSpPr>
        <p:spPr>
          <a:xfrm>
            <a:off x="416100" y="756600"/>
            <a:ext cx="4369800" cy="456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cittadino che </a:t>
            </a:r>
            <a:r>
              <a:rPr b="1" lang="it" sz="3000">
                <a:solidFill>
                  <a:srgbClr val="6D9EEB"/>
                </a:solidFill>
                <a:latin typeface="Calibri"/>
                <a:ea typeface="Calibri"/>
                <a:cs typeface="Calibri"/>
                <a:sym typeface="Calibri"/>
              </a:rPr>
              <a:t>cammina</a:t>
            </a:r>
            <a:r>
              <a:rPr lang="it" sz="3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vs.</a:t>
            </a:r>
            <a:endParaRPr sz="3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cittadino che </a:t>
            </a:r>
            <a:r>
              <a:rPr b="1" lang="it" sz="3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guida</a:t>
            </a:r>
            <a:r>
              <a:rPr lang="it" sz="3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libri"/>
              <a:buAutoNum type="arabicPeriod"/>
            </a:pPr>
            <a:r>
              <a:rPr lang="it" sz="3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 nuovo punto di vista</a:t>
            </a:r>
            <a:endParaRPr sz="3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Calibri"/>
              <a:buAutoNum type="arabicPeriod"/>
            </a:pPr>
            <a:r>
              <a:rPr lang="it" sz="3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una nuova dimensione della città</a:t>
            </a:r>
            <a:endParaRPr sz="3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libri"/>
              <a:buAutoNum type="arabicPeriod"/>
            </a:pPr>
            <a:r>
              <a:rPr lang="it" sz="3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dilatazione del tempo</a:t>
            </a:r>
            <a:endParaRPr sz="3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Calibri"/>
              <a:buAutoNum type="arabicPeriod"/>
            </a:pPr>
            <a:r>
              <a:rPr lang="it" sz="3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attività fisica</a:t>
            </a:r>
            <a:endParaRPr sz="3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" name="Shape 79"/>
          <p:cNvPicPr preferRelativeResize="0"/>
          <p:nvPr/>
        </p:nvPicPr>
        <p:blipFill rotWithShape="1">
          <a:blip r:embed="rId3">
            <a:alphaModFix/>
          </a:blip>
          <a:srcRect b="0" l="6867" r="48363" t="89444"/>
          <a:stretch/>
        </p:blipFill>
        <p:spPr>
          <a:xfrm>
            <a:off x="4785900" y="982937"/>
            <a:ext cx="4369804" cy="684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/>
          <p:cNvPicPr preferRelativeResize="0"/>
          <p:nvPr/>
        </p:nvPicPr>
        <p:blipFill rotWithShape="1">
          <a:blip r:embed="rId4">
            <a:alphaModFix/>
          </a:blip>
          <a:srcRect b="0" l="0" r="0" t="69012"/>
          <a:stretch/>
        </p:blipFill>
        <p:spPr>
          <a:xfrm>
            <a:off x="4785900" y="12"/>
            <a:ext cx="4369804" cy="899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Shape 81"/>
          <p:cNvPicPr preferRelativeResize="0"/>
          <p:nvPr/>
        </p:nvPicPr>
        <p:blipFill rotWithShape="1">
          <a:blip r:embed="rId5">
            <a:alphaModFix/>
          </a:blip>
          <a:srcRect b="4281" l="4434" r="0" t="66590"/>
          <a:stretch/>
        </p:blipFill>
        <p:spPr>
          <a:xfrm>
            <a:off x="4774200" y="1750817"/>
            <a:ext cx="4369804" cy="884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Shape 82"/>
          <p:cNvPicPr preferRelativeResize="0"/>
          <p:nvPr/>
        </p:nvPicPr>
        <p:blipFill rotWithShape="1">
          <a:blip r:embed="rId6">
            <a:alphaModFix/>
          </a:blip>
          <a:srcRect b="0" l="0" r="0" t="71767"/>
          <a:stretch/>
        </p:blipFill>
        <p:spPr>
          <a:xfrm>
            <a:off x="4774200" y="2718975"/>
            <a:ext cx="4369796" cy="810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 rotWithShape="1">
          <a:blip r:embed="rId7">
            <a:alphaModFix/>
          </a:blip>
          <a:srcRect b="0" l="0" r="0" t="64850"/>
          <a:stretch/>
        </p:blipFill>
        <p:spPr>
          <a:xfrm>
            <a:off x="4774200" y="3612626"/>
            <a:ext cx="4369802" cy="105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/>
          <p:cNvPicPr preferRelativeResize="0"/>
          <p:nvPr/>
        </p:nvPicPr>
        <p:blipFill rotWithShape="1">
          <a:blip r:embed="rId8">
            <a:alphaModFix/>
          </a:blip>
          <a:srcRect b="0" l="0" r="0" t="67932"/>
          <a:stretch/>
        </p:blipFill>
        <p:spPr>
          <a:xfrm>
            <a:off x="4785900" y="4751375"/>
            <a:ext cx="4369804" cy="930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/>
          <p:nvPr>
            <p:ph type="ctrTitle"/>
          </p:nvPr>
        </p:nvSpPr>
        <p:spPr>
          <a:xfrm>
            <a:off x="134275" y="72306"/>
            <a:ext cx="8727900" cy="68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camminare </a:t>
            </a:r>
            <a:r>
              <a:rPr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| il percorso</a:t>
            </a:r>
            <a:endParaRPr b="1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Shape 90"/>
          <p:cNvPicPr preferRelativeResize="0"/>
          <p:nvPr/>
        </p:nvPicPr>
        <p:blipFill rotWithShape="1">
          <a:blip r:embed="rId3">
            <a:alphaModFix/>
          </a:blip>
          <a:srcRect b="12654" l="4918" r="5008" t="15686"/>
          <a:stretch/>
        </p:blipFill>
        <p:spPr>
          <a:xfrm>
            <a:off x="0" y="965794"/>
            <a:ext cx="9143995" cy="4749202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/>
          <p:nvPr/>
        </p:nvSpPr>
        <p:spPr>
          <a:xfrm>
            <a:off x="1910981" y="2268836"/>
            <a:ext cx="6895750" cy="2879200"/>
          </a:xfrm>
          <a:custGeom>
            <a:pathLst>
              <a:path extrusionOk="0" h="115168" w="275830">
                <a:moveTo>
                  <a:pt x="275518" y="48218"/>
                </a:moveTo>
                <a:cubicBezTo>
                  <a:pt x="268801" y="47547"/>
                  <a:pt x="262559" y="44420"/>
                  <a:pt x="256155" y="42285"/>
                </a:cubicBezTo>
                <a:cubicBezTo>
                  <a:pt x="254035" y="41578"/>
                  <a:pt x="250928" y="41282"/>
                  <a:pt x="250222" y="39162"/>
                </a:cubicBezTo>
                <a:cubicBezTo>
                  <a:pt x="249409" y="36723"/>
                  <a:pt x="253268" y="34967"/>
                  <a:pt x="254281" y="32604"/>
                </a:cubicBezTo>
                <a:cubicBezTo>
                  <a:pt x="255296" y="30237"/>
                  <a:pt x="254983" y="25108"/>
                  <a:pt x="252408" y="25108"/>
                </a:cubicBezTo>
                <a:cubicBezTo>
                  <a:pt x="245653" y="25108"/>
                  <a:pt x="241362" y="34790"/>
                  <a:pt x="234607" y="34790"/>
                </a:cubicBezTo>
                <a:cubicBezTo>
                  <a:pt x="229952" y="34790"/>
                  <a:pt x="226278" y="30627"/>
                  <a:pt x="222115" y="28544"/>
                </a:cubicBezTo>
                <a:cubicBezTo>
                  <a:pt x="218009" y="26490"/>
                  <a:pt x="212937" y="28114"/>
                  <a:pt x="208374" y="27607"/>
                </a:cubicBezTo>
                <a:cubicBezTo>
                  <a:pt x="205548" y="27293"/>
                  <a:pt x="203388" y="24524"/>
                  <a:pt x="200567" y="24172"/>
                </a:cubicBezTo>
                <a:cubicBezTo>
                  <a:pt x="193403" y="23277"/>
                  <a:pt x="186182" y="22880"/>
                  <a:pt x="179018" y="21986"/>
                </a:cubicBezTo>
                <a:cubicBezTo>
                  <a:pt x="176010" y="21610"/>
                  <a:pt x="172036" y="21954"/>
                  <a:pt x="170274" y="19487"/>
                </a:cubicBezTo>
                <a:cubicBezTo>
                  <a:pt x="166293" y="13912"/>
                  <a:pt x="180837" y="10634"/>
                  <a:pt x="186826" y="7308"/>
                </a:cubicBezTo>
                <a:cubicBezTo>
                  <a:pt x="188669" y="6285"/>
                  <a:pt x="192218" y="2781"/>
                  <a:pt x="190261" y="1999"/>
                </a:cubicBezTo>
                <a:cubicBezTo>
                  <a:pt x="186039" y="312"/>
                  <a:pt x="181212" y="3713"/>
                  <a:pt x="177145" y="5746"/>
                </a:cubicBezTo>
                <a:cubicBezTo>
                  <a:pt x="172280" y="8177"/>
                  <a:pt x="166238" y="8375"/>
                  <a:pt x="160905" y="7308"/>
                </a:cubicBezTo>
                <a:cubicBezTo>
                  <a:pt x="149775" y="5081"/>
                  <a:pt x="138441" y="-2238"/>
                  <a:pt x="127490" y="749"/>
                </a:cubicBezTo>
                <a:cubicBezTo>
                  <a:pt x="118341" y="3245"/>
                  <a:pt x="109673" y="7619"/>
                  <a:pt x="100320" y="9181"/>
                </a:cubicBezTo>
                <a:cubicBezTo>
                  <a:pt x="96232" y="9864"/>
                  <a:pt x="92021" y="13135"/>
                  <a:pt x="88141" y="11680"/>
                </a:cubicBezTo>
                <a:cubicBezTo>
                  <a:pt x="86600" y="11102"/>
                  <a:pt x="84513" y="9049"/>
                  <a:pt x="85330" y="7620"/>
                </a:cubicBezTo>
                <a:cubicBezTo>
                  <a:pt x="86182" y="6129"/>
                  <a:pt x="88871" y="5461"/>
                  <a:pt x="90327" y="6371"/>
                </a:cubicBezTo>
                <a:cubicBezTo>
                  <a:pt x="92622" y="7805"/>
                  <a:pt x="89748" y="12941"/>
                  <a:pt x="87204" y="13866"/>
                </a:cubicBezTo>
                <a:cubicBezTo>
                  <a:pt x="84852" y="14721"/>
                  <a:pt x="81448" y="11019"/>
                  <a:pt x="81895" y="8557"/>
                </a:cubicBezTo>
                <a:cubicBezTo>
                  <a:pt x="82520" y="5114"/>
                  <a:pt x="88181" y="3648"/>
                  <a:pt x="91576" y="4497"/>
                </a:cubicBezTo>
                <a:cubicBezTo>
                  <a:pt x="93394" y="4952"/>
                  <a:pt x="92473" y="8473"/>
                  <a:pt x="91576" y="10118"/>
                </a:cubicBezTo>
                <a:cubicBezTo>
                  <a:pt x="87860" y="16929"/>
                  <a:pt x="76305" y="12923"/>
                  <a:pt x="68778" y="14803"/>
                </a:cubicBezTo>
                <a:cubicBezTo>
                  <a:pt x="66312" y="15419"/>
                  <a:pt x="65054" y="18860"/>
                  <a:pt x="62532" y="19175"/>
                </a:cubicBezTo>
                <a:cubicBezTo>
                  <a:pt x="49335" y="20823"/>
                  <a:pt x="36969" y="26740"/>
                  <a:pt x="24745" y="31979"/>
                </a:cubicBezTo>
                <a:cubicBezTo>
                  <a:pt x="16315" y="35592"/>
                  <a:pt x="1373" y="35079"/>
                  <a:pt x="73" y="44158"/>
                </a:cubicBezTo>
                <a:cubicBezTo>
                  <a:pt x="-509" y="48223"/>
                  <a:pt x="7537" y="47775"/>
                  <a:pt x="10691" y="50404"/>
                </a:cubicBezTo>
                <a:cubicBezTo>
                  <a:pt x="12943" y="52281"/>
                  <a:pt x="10568" y="57525"/>
                  <a:pt x="13190" y="58836"/>
                </a:cubicBezTo>
                <a:cubicBezTo>
                  <a:pt x="18313" y="61398"/>
                  <a:pt x="26587" y="59484"/>
                  <a:pt x="29429" y="64458"/>
                </a:cubicBezTo>
                <a:cubicBezTo>
                  <a:pt x="31486" y="68057"/>
                  <a:pt x="20167" y="70257"/>
                  <a:pt x="21622" y="74139"/>
                </a:cubicBezTo>
                <a:cubicBezTo>
                  <a:pt x="24148" y="80876"/>
                  <a:pt x="35374" y="68233"/>
                  <a:pt x="42545" y="68830"/>
                </a:cubicBezTo>
                <a:cubicBezTo>
                  <a:pt x="51829" y="69603"/>
                  <a:pt x="59813" y="76732"/>
                  <a:pt x="69091" y="77574"/>
                </a:cubicBezTo>
                <a:cubicBezTo>
                  <a:pt x="79013" y="78475"/>
                  <a:pt x="89535" y="78740"/>
                  <a:pt x="98446" y="83195"/>
                </a:cubicBezTo>
                <a:cubicBezTo>
                  <a:pt x="100547" y="84245"/>
                  <a:pt x="103850" y="82923"/>
                  <a:pt x="105317" y="84757"/>
                </a:cubicBezTo>
                <a:cubicBezTo>
                  <a:pt x="110420" y="91139"/>
                  <a:pt x="94923" y="97879"/>
                  <a:pt x="87828" y="101933"/>
                </a:cubicBezTo>
                <a:cubicBezTo>
                  <a:pt x="84263" y="103970"/>
                  <a:pt x="78509" y="104284"/>
                  <a:pt x="77210" y="108179"/>
                </a:cubicBezTo>
                <a:cubicBezTo>
                  <a:pt x="76345" y="110771"/>
                  <a:pt x="82367" y="111340"/>
                  <a:pt x="85018" y="110677"/>
                </a:cubicBezTo>
                <a:cubicBezTo>
                  <a:pt x="86743" y="110246"/>
                  <a:pt x="88149" y="106939"/>
                  <a:pt x="86891" y="105681"/>
                </a:cubicBezTo>
                <a:cubicBezTo>
                  <a:pt x="83947" y="102737"/>
                  <a:pt x="77651" y="103080"/>
                  <a:pt x="74400" y="105681"/>
                </a:cubicBezTo>
                <a:cubicBezTo>
                  <a:pt x="72566" y="107148"/>
                  <a:pt x="74178" y="111023"/>
                  <a:pt x="75961" y="112551"/>
                </a:cubicBezTo>
                <a:cubicBezTo>
                  <a:pt x="79217" y="115342"/>
                  <a:pt x="85088" y="116006"/>
                  <a:pt x="88765" y="113800"/>
                </a:cubicBezTo>
                <a:cubicBezTo>
                  <a:pt x="96366" y="109240"/>
                  <a:pt x="98728" y="98652"/>
                  <a:pt x="105941" y="93501"/>
                </a:cubicBezTo>
                <a:cubicBezTo>
                  <a:pt x="117503" y="85245"/>
                  <a:pt x="131146" y="80362"/>
                  <a:pt x="143417" y="73202"/>
                </a:cubicBezTo>
                <a:cubicBezTo>
                  <a:pt x="151404" y="68541"/>
                  <a:pt x="158651" y="62479"/>
                  <a:pt x="167151" y="58836"/>
                </a:cubicBezTo>
                <a:cubicBezTo>
                  <a:pt x="169391" y="57876"/>
                  <a:pt x="173251" y="59023"/>
                  <a:pt x="174022" y="61335"/>
                </a:cubicBezTo>
                <a:cubicBezTo>
                  <a:pt x="175089" y="64533"/>
                  <a:pt x="172778" y="69458"/>
                  <a:pt x="175583" y="71328"/>
                </a:cubicBezTo>
                <a:cubicBezTo>
                  <a:pt x="181615" y="75348"/>
                  <a:pt x="189669" y="74823"/>
                  <a:pt x="196819" y="76013"/>
                </a:cubicBezTo>
                <a:cubicBezTo>
                  <a:pt x="199804" y="76510"/>
                  <a:pt x="203513" y="78528"/>
                  <a:pt x="205876" y="76637"/>
                </a:cubicBezTo>
                <a:cubicBezTo>
                  <a:pt x="208010" y="74930"/>
                  <a:pt x="203207" y="71095"/>
                  <a:pt x="200567" y="70391"/>
                </a:cubicBezTo>
                <a:cubicBezTo>
                  <a:pt x="197513" y="69577"/>
                  <a:pt x="192379" y="70620"/>
                  <a:pt x="191510" y="67581"/>
                </a:cubicBezTo>
                <a:cubicBezTo>
                  <a:pt x="190089" y="62611"/>
                  <a:pt x="193636" y="56188"/>
                  <a:pt x="198068" y="53527"/>
                </a:cubicBezTo>
                <a:cubicBezTo>
                  <a:pt x="202602" y="50805"/>
                  <a:pt x="208552" y="55056"/>
                  <a:pt x="213683" y="56338"/>
                </a:cubicBezTo>
                <a:cubicBezTo>
                  <a:pt x="226863" y="59630"/>
                  <a:pt x="239865" y="64023"/>
                  <a:pt x="253345" y="65707"/>
                </a:cubicBezTo>
                <a:cubicBezTo>
                  <a:pt x="259089" y="66424"/>
                  <a:pt x="263721" y="59799"/>
                  <a:pt x="267086" y="55089"/>
                </a:cubicBezTo>
                <a:cubicBezTo>
                  <a:pt x="269279" y="52020"/>
                  <a:pt x="274638" y="51485"/>
                  <a:pt x="275830" y="47906"/>
                </a:cubicBezTo>
              </a:path>
            </a:pathLst>
          </a:cu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oval"/>
            <a:tailEnd len="med" w="med" type="oval"/>
          </a:ln>
        </p:spPr>
      </p:sp>
      <p:sp>
        <p:nvSpPr>
          <p:cNvPr id="92" name="Shape 92"/>
          <p:cNvSpPr txBox="1"/>
          <p:nvPr>
            <p:ph type="ctrTitle"/>
          </p:nvPr>
        </p:nvSpPr>
        <p:spPr>
          <a:xfrm>
            <a:off x="4255000" y="5038075"/>
            <a:ext cx="4775100" cy="68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7/8</a:t>
            </a:r>
            <a:r>
              <a:rPr b="1" lang="it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Km   4h    1 pausa    14 highlights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/>
          <p:nvPr>
            <p:ph type="ctrTitle"/>
          </p:nvPr>
        </p:nvSpPr>
        <p:spPr>
          <a:xfrm>
            <a:off x="134275" y="72306"/>
            <a:ext cx="8727900" cy="68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come un expo</a:t>
            </a:r>
            <a:endParaRPr b="1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 txBox="1"/>
          <p:nvPr>
            <p:ph type="ctrTitle"/>
          </p:nvPr>
        </p:nvSpPr>
        <p:spPr>
          <a:xfrm>
            <a:off x="416100" y="756600"/>
            <a:ext cx="4155900" cy="456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visitare l’</a:t>
            </a:r>
            <a:r>
              <a:rPr b="1" lang="it" sz="3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E42</a:t>
            </a:r>
            <a:r>
              <a:rPr lang="it" sz="3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come nel 1942</a:t>
            </a:r>
            <a:endParaRPr sz="3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come nasce e come viene vissuto un expo</a:t>
            </a:r>
            <a:endParaRPr sz="3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Shape 99"/>
          <p:cNvPicPr preferRelativeResize="0"/>
          <p:nvPr/>
        </p:nvPicPr>
        <p:blipFill rotWithShape="1">
          <a:blip r:embed="rId3">
            <a:alphaModFix/>
          </a:blip>
          <a:srcRect b="0" l="0" r="0" t="3362"/>
          <a:stretch/>
        </p:blipFill>
        <p:spPr>
          <a:xfrm>
            <a:off x="4572000" y="0"/>
            <a:ext cx="4572000" cy="5715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/>
          <p:nvPr>
            <p:ph type="ctrTitle"/>
          </p:nvPr>
        </p:nvSpPr>
        <p:spPr>
          <a:xfrm>
            <a:off x="134275" y="72306"/>
            <a:ext cx="8727900" cy="68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architettura</a:t>
            </a:r>
            <a:endParaRPr b="1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Shape 105"/>
          <p:cNvSpPr txBox="1"/>
          <p:nvPr>
            <p:ph type="ctrTitle"/>
          </p:nvPr>
        </p:nvSpPr>
        <p:spPr>
          <a:xfrm>
            <a:off x="416100" y="756600"/>
            <a:ext cx="4369800" cy="456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razionalismo /</a:t>
            </a:r>
            <a:endParaRPr sz="3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monumentalismo</a:t>
            </a:r>
            <a:r>
              <a:rPr lang="it" sz="3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/</a:t>
            </a:r>
            <a:endParaRPr sz="3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international style /</a:t>
            </a:r>
            <a:endParaRPr sz="3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contemporaneo</a:t>
            </a:r>
            <a:endParaRPr sz="3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Shape 106"/>
          <p:cNvPicPr preferRelativeResize="0"/>
          <p:nvPr/>
        </p:nvPicPr>
        <p:blipFill rotWithShape="1">
          <a:blip r:embed="rId3">
            <a:alphaModFix/>
          </a:blip>
          <a:srcRect b="8897" l="25044" r="29203" t="6284"/>
          <a:stretch/>
        </p:blipFill>
        <p:spPr>
          <a:xfrm>
            <a:off x="4659050" y="0"/>
            <a:ext cx="2357100" cy="290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 b="9412" l="0" r="0" t="0"/>
          <a:stretch/>
        </p:blipFill>
        <p:spPr>
          <a:xfrm>
            <a:off x="7016150" y="0"/>
            <a:ext cx="2127848" cy="2902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 b="10366" l="0" r="0" t="10374"/>
          <a:stretch/>
        </p:blipFill>
        <p:spPr>
          <a:xfrm>
            <a:off x="6786900" y="2902200"/>
            <a:ext cx="2357097" cy="281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 b="2317" l="0" r="0" t="9885"/>
          <a:stretch/>
        </p:blipFill>
        <p:spPr>
          <a:xfrm>
            <a:off x="4659050" y="2902200"/>
            <a:ext cx="2127848" cy="2812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9050" y="3746875"/>
            <a:ext cx="1968125" cy="196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99975" y="884125"/>
            <a:ext cx="1744025" cy="1310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 rotWithShape="1">
          <a:blip r:embed="rId5">
            <a:alphaModFix/>
          </a:blip>
          <a:srcRect b="2417" l="3185" r="0" t="3518"/>
          <a:stretch/>
        </p:blipFill>
        <p:spPr>
          <a:xfrm>
            <a:off x="6265550" y="1968125"/>
            <a:ext cx="2878451" cy="3772376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Shape 117"/>
          <p:cNvSpPr txBox="1"/>
          <p:nvPr>
            <p:ph type="ctrTitle"/>
          </p:nvPr>
        </p:nvSpPr>
        <p:spPr>
          <a:xfrm>
            <a:off x="134275" y="72306"/>
            <a:ext cx="8727900" cy="68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storia</a:t>
            </a:r>
            <a:endParaRPr b="1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Shape 118"/>
          <p:cNvSpPr txBox="1"/>
          <p:nvPr>
            <p:ph type="ctrTitle"/>
          </p:nvPr>
        </p:nvSpPr>
        <p:spPr>
          <a:xfrm>
            <a:off x="416100" y="756600"/>
            <a:ext cx="4369800" cy="456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dittatura / </a:t>
            </a:r>
            <a:r>
              <a:rPr lang="it" sz="24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leggi razziali</a:t>
            </a:r>
            <a:endParaRPr sz="240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potere e architettura / </a:t>
            </a:r>
            <a:r>
              <a:rPr lang="it" sz="24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guerra</a:t>
            </a:r>
            <a:r>
              <a:rPr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boom economico e ricostruzione </a:t>
            </a:r>
            <a:r>
              <a:rPr lang="it" sz="2400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rPr>
              <a:t>crisi </a:t>
            </a:r>
            <a:r>
              <a:rPr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 oggi</a:t>
            </a:r>
            <a:endParaRPr sz="3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Shape 1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59050" y="0"/>
            <a:ext cx="2740925" cy="196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/>
          <p:cNvPicPr preferRelativeResize="0"/>
          <p:nvPr/>
        </p:nvPicPr>
        <p:blipFill rotWithShape="1">
          <a:blip r:embed="rId7">
            <a:alphaModFix/>
          </a:blip>
          <a:srcRect b="0" l="0" r="0" t="10522"/>
          <a:stretch/>
        </p:blipFill>
        <p:spPr>
          <a:xfrm>
            <a:off x="7399975" y="0"/>
            <a:ext cx="1744024" cy="1090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Shape 121"/>
          <p:cNvPicPr preferRelativeResize="0"/>
          <p:nvPr/>
        </p:nvPicPr>
        <p:blipFill rotWithShape="1">
          <a:blip r:embed="rId8">
            <a:alphaModFix/>
          </a:blip>
          <a:srcRect b="6960" l="5807" r="4159" t="6787"/>
          <a:stretch/>
        </p:blipFill>
        <p:spPr>
          <a:xfrm>
            <a:off x="4659050" y="1968125"/>
            <a:ext cx="1606500" cy="1800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Shape 126"/>
          <p:cNvPicPr preferRelativeResize="0"/>
          <p:nvPr/>
        </p:nvPicPr>
        <p:blipFill rotWithShape="1">
          <a:blip r:embed="rId3">
            <a:alphaModFix/>
          </a:blip>
          <a:srcRect b="9074" l="0" r="0" t="0"/>
          <a:stretch/>
        </p:blipFill>
        <p:spPr>
          <a:xfrm>
            <a:off x="1377700" y="587306"/>
            <a:ext cx="6388600" cy="2543111"/>
          </a:xfrm>
          <a:prstGeom prst="rect">
            <a:avLst/>
          </a:prstGeom>
          <a:noFill/>
          <a:ln>
            <a:noFill/>
          </a:ln>
          <a:effectLst>
            <a:reflection blurRad="0" dir="5400000" dist="28575" endA="0" endPos="30000" fadeDir="5400012" kx="0" rotWithShape="0" algn="bl" stA="50000" stPos="0" sy="-100000" ky="0"/>
          </a:effectLst>
        </p:spPr>
      </p:pic>
      <p:sp>
        <p:nvSpPr>
          <p:cNvPr id="127" name="Shape 127"/>
          <p:cNvSpPr txBox="1"/>
          <p:nvPr>
            <p:ph type="ctrTitle"/>
          </p:nvPr>
        </p:nvSpPr>
        <p:spPr>
          <a:xfrm>
            <a:off x="208050" y="3895100"/>
            <a:ext cx="8727900" cy="204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Passeggiate </a:t>
            </a:r>
            <a:r>
              <a:rPr b="1"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libere </a:t>
            </a:r>
            <a:r>
              <a:rPr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r>
              <a:rPr b="1"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gratuite </a:t>
            </a:r>
            <a:r>
              <a:rPr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r>
              <a:rPr b="1"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locali</a:t>
            </a:r>
            <a:endParaRPr b="1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 </a:t>
            </a:r>
            <a:r>
              <a:rPr b="1"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scoprire / celebrare / parlare </a:t>
            </a:r>
            <a:r>
              <a:rPr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del quartiere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favorendo lo </a:t>
            </a:r>
            <a:r>
              <a:rPr b="1"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sviluppo dell’educazione urbana</a:t>
            </a:r>
            <a:r>
              <a:rPr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 un approccio progettuale basato sulla </a:t>
            </a:r>
            <a:r>
              <a:rPr b="1"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concertazione con la comunità</a:t>
            </a:r>
            <a:r>
              <a:rPr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Shape 128"/>
          <p:cNvSpPr txBox="1"/>
          <p:nvPr>
            <p:ph type="ctrTitle"/>
          </p:nvPr>
        </p:nvSpPr>
        <p:spPr>
          <a:xfrm>
            <a:off x="134275" y="72306"/>
            <a:ext cx="8727900" cy="68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cosa sono le</a:t>
            </a:r>
            <a:r>
              <a:rPr b="1"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Jane’s Walk</a:t>
            </a:r>
            <a:endParaRPr b="1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