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" id="{6138B36D-AEEB-486A-B878-867B099B8EA8}">
          <p14:sldIdLst/>
        </p14:section>
        <p14:section name="Sezione senza titolo" id="{CE2B6F0D-19B6-41C1-AD81-A903A258B6F1}">
          <p14:sldIdLst>
            <p14:sldId id="256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57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CC93C-BB8F-4799-B3BA-8752BDE78CC5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D024-6D58-4876-A03A-0412ABAF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34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4F4C-1518-469E-BEBB-CE464A0858A2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E471-68D7-4922-B1D2-41418A8D2C90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5C8-EB54-437F-B1C7-2104FE286DF8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0C3-603F-447F-A19C-A036E2502BF7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BE1E-FEA6-44EB-9085-F2E285A91506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0325-8207-4CFA-A922-138A8C9838B1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05EF-6277-436C-8EA1-9B4FF1D0A78E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9598-BFEA-43ED-B455-51590838F25E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AF3F-2C34-4D80-BF51-BE04AAA4EAD1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40FA-E81C-4793-9340-6A6629533B86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E91B-9248-4BEE-8546-9C7EAC3A0F5E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DD0F-DB7A-4D4F-AB53-01BD59FD3E51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1820-8972-47DF-9B94-0F232F34F97E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6E40-F9CE-445F-ABBC-E4651435D54B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A393-5BF5-4568-AF00-B8A7E2DCB69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2175-1798-4D0D-A5A1-333F71A553FE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F3B4-7C10-45FE-B543-E82460A117D6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Luca Lo Re, City organizer Milano, Social Senior Laboratori di quartiere Comune di Milano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328" y="210395"/>
            <a:ext cx="8911687" cy="1088472"/>
          </a:xfrm>
        </p:spPr>
        <p:txBody>
          <a:bodyPr>
            <a:normAutofit fontScale="90000"/>
          </a:bodyPr>
          <a:lstStyle/>
          <a:p>
            <a:pPr algn="ctr"/>
            <a:r>
              <a:rPr lang="it-IT"/>
              <a:t>Jane’s Walk Milan 2018</a:t>
            </a:r>
            <a:br>
              <a:rPr lang="it-IT"/>
            </a:br>
            <a:r>
              <a:rPr lang="it-IT"/>
              <a:t>«Go along the street to urban regeneration»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88A45-4121-4C91-9B25-7F1562C5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33339"/>
            <a:ext cx="8915400" cy="365125"/>
          </a:xfrm>
        </p:spPr>
        <p:txBody>
          <a:bodyPr>
            <a:normAutofit lnSpcReduction="10000"/>
          </a:bodyPr>
          <a:lstStyle/>
          <a:p>
            <a:r>
              <a:rPr lang="it-IT"/>
              <a:t>Un laboratorio di pratiche e di reti sociali nel quartiere Gratosoglio di Milano</a:t>
            </a:r>
            <a:endParaRPr lang="it-IT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/>
              <a:t>Luca Lo Re, City organizer Milano, Social Senior Laboratori di quartiere Comune di Milano</a:t>
            </a:r>
            <a:endParaRPr lang="en-US" sz="1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86" y="5433392"/>
            <a:ext cx="1005725" cy="8822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1B8E649-89B9-400A-8C31-A86F238D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214" y="1798464"/>
            <a:ext cx="7307300" cy="44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6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208" y="38298"/>
            <a:ext cx="8911687" cy="689264"/>
          </a:xfrm>
        </p:spPr>
        <p:txBody>
          <a:bodyPr>
            <a:normAutofit/>
          </a:bodyPr>
          <a:lstStyle/>
          <a:p>
            <a:pPr algn="ctr"/>
            <a:r>
              <a:rPr lang="it-IT" dirty="0" err="1"/>
              <a:t>Gratosoul</a:t>
            </a:r>
            <a:r>
              <a:rPr lang="it-IT" dirty="0"/>
              <a:t> e il Pratone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88A45-4121-4C91-9B25-7F1562C5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790739"/>
            <a:ext cx="8915400" cy="36512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Co-progettazione dello spazio e la cittadinanza responsabile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 dirty="0"/>
              <a:t>Luca Lo Re, City organizer Milano, Social Senior Laboratori di quartiere Comune di Milano</a:t>
            </a:r>
            <a:endParaRPr lang="en-US" sz="1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5810533"/>
            <a:ext cx="786916" cy="69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1E9A2F-D0DA-47DE-9240-C046C180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78" y="2025494"/>
            <a:ext cx="4543864" cy="340789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3D03C8-E112-4D1E-B9E1-2A66C5D8B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04" y="1122928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148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208" y="38298"/>
            <a:ext cx="8911687" cy="68926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Dal virtuale al reale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88A45-4121-4C91-9B25-7F1562C5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790739"/>
            <a:ext cx="8915400" cy="365125"/>
          </a:xfrm>
        </p:spPr>
        <p:txBody>
          <a:bodyPr>
            <a:normAutofit fontScale="92500"/>
          </a:bodyPr>
          <a:lstStyle/>
          <a:p>
            <a:r>
              <a:rPr lang="it-IT" dirty="0"/>
              <a:t>Il ruolo della Social street nel progetto area verde del Bilancio partecipativo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 dirty="0"/>
              <a:t>Luca Lo Re, City organizer Milano, Social Senior Laboratori di quartiere Comune di Milano</a:t>
            </a:r>
            <a:endParaRPr lang="en-US" sz="1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5810533"/>
            <a:ext cx="786916" cy="69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1E9A2F-D0DA-47DE-9240-C046C180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522" y="2391508"/>
            <a:ext cx="3724756" cy="30418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3D03C8-E112-4D1E-B9E1-2A66C5D8B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582" y="1270203"/>
            <a:ext cx="6264360" cy="416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5307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208" y="38298"/>
            <a:ext cx="8911687" cy="68926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autogestioni degli immobili </a:t>
            </a:r>
            <a:r>
              <a:rPr lang="it-IT" dirty="0" err="1"/>
              <a:t>Aler</a:t>
            </a:r>
            <a:endParaRPr lang="it-IT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 dirty="0"/>
              <a:t>Luca Lo Re, City organizer Milano, Social Senior Laboratori di quartiere Comune di Milano</a:t>
            </a:r>
            <a:endParaRPr lang="en-US" sz="1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5810533"/>
            <a:ext cx="786916" cy="69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3D03C8-E112-4D1E-B9E1-2A66C5D8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303" y="1270203"/>
            <a:ext cx="5550918" cy="41631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2607019-FE78-4CF1-BBF3-2E0B45BBA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93" y="2715065"/>
            <a:ext cx="4085347" cy="27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795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CF2959-A3AB-470B-967C-E1AB900D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95" y="995316"/>
            <a:ext cx="3404165" cy="4769303"/>
          </a:xfrm>
        </p:spPr>
        <p:txBody>
          <a:bodyPr anchor="ctr">
            <a:noAutofit/>
          </a:bodyPr>
          <a:lstStyle/>
          <a:p>
            <a:pPr algn="just"/>
            <a:r>
              <a:rPr lang="it-IT" sz="2000" dirty="0"/>
              <a:t>Le strade non costituiscono soltanto momenti di passaggio da un luogo ad un altro, ma espressioni importanti di un modo di stare e di fruire dello spazio; espressioni di una presenza nella città che individua delle modalità di appropriazione dello spazio, delle produzioni di soggettività che sfuggono ai poteri e ai </a:t>
            </a:r>
            <a:r>
              <a:rPr lang="it-IT" sz="2000" dirty="0" err="1"/>
              <a:t>saperi</a:t>
            </a:r>
            <a:r>
              <a:rPr lang="it-IT" sz="2000" dirty="0"/>
              <a:t>, capaci di elaborare una vera e propria ricreazione del mondo (M. De </a:t>
            </a:r>
            <a:r>
              <a:rPr lang="it-IT" sz="2000" dirty="0" err="1"/>
              <a:t>Certeau</a:t>
            </a:r>
            <a:r>
              <a:rPr lang="it-IT" sz="2000" dirty="0"/>
              <a:t>).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D65705A-3FDB-4DCD-BECB-762BD3965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1033" y="3989869"/>
            <a:ext cx="3652902" cy="2430585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EBF80E-5AF9-424D-AA77-208B5622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7028" y="6130119"/>
            <a:ext cx="2449638" cy="365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0F9AF3F-2C34-4D80-BF51-BE04AAA4EAD1}" type="datetime2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Wednesday, June 6, 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39F546-BA86-41AC-A35E-A8289E0B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0433" y="6357968"/>
            <a:ext cx="5768696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/>
                </a:solidFill>
              </a:rPr>
              <a:t>Luca Lo Re, City organizer Milano, Social Senior Laboratori di quartiere Comune di Milano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D4867EC1-5A3A-4331-B963-03D7B941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625" y="6075305"/>
            <a:ext cx="786916" cy="69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DD19E6C-E5BB-45ED-B979-CA54493DE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263" y="64984"/>
            <a:ext cx="5801008" cy="38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37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328" y="210395"/>
            <a:ext cx="8911687" cy="108847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Grazie per l’attenzione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 dirty="0"/>
              <a:t>Luca Lo Re, City organizer Milano, Social Senior Laboratori di quartiere Comune di Milano</a:t>
            </a:r>
            <a:endParaRPr lang="en-US" sz="1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86" y="5433392"/>
            <a:ext cx="1005725" cy="8822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1B8E649-89B9-400A-8C31-A86F238D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84" y="1224437"/>
            <a:ext cx="6620828" cy="42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3CC26CA-E1BC-4B49-AA34-992B5242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«</a:t>
            </a:r>
            <a:r>
              <a:rPr lang="it-IT" sz="2700" dirty="0"/>
              <a:t>Mi occuperò di come le città funzionano nella vita reale, perché questo è l'unico modo per capire quali principi urbanistici e quali metodi di intervento possano giovare alla vitalità sociale ed economica delle città, e quali invece tendono a mortificarla» (Jane Jacobs, Vita e morte delle grandi città americane, 1966)</a:t>
            </a:r>
            <a:br>
              <a:rPr lang="it-IT" sz="2700" dirty="0"/>
            </a:br>
            <a:endParaRPr lang="it-IT" sz="2700" dirty="0"/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2B414977-F515-4734-AD22-1E37513F6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53" y="3052690"/>
            <a:ext cx="7821637" cy="2787498"/>
          </a:xfr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Luca Lo Re, City Organizer Milano, Social Senior Laboratori di quartiere - Comune di Milano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927" y="6076145"/>
            <a:ext cx="891285" cy="7818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601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0A40AEC7-AE28-4631-9B2F-B3483676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65" y="121415"/>
            <a:ext cx="9899374" cy="660463"/>
          </a:xfrm>
        </p:spPr>
        <p:txBody>
          <a:bodyPr anchor="t"/>
          <a:lstStyle/>
          <a:p>
            <a:pPr algn="ctr"/>
            <a:r>
              <a:rPr lang="it-IT" dirty="0" err="1"/>
              <a:t>Jane’s</a:t>
            </a:r>
            <a:r>
              <a:rPr lang="it-IT" dirty="0"/>
              <a:t> </a:t>
            </a:r>
            <a:r>
              <a:rPr lang="it-IT" dirty="0" err="1"/>
              <a:t>Walk</a:t>
            </a:r>
            <a:r>
              <a:rPr lang="it-IT" dirty="0"/>
              <a:t> nel Laboratorio di quartiere a </a:t>
            </a:r>
            <a:r>
              <a:rPr lang="it-IT" dirty="0" err="1"/>
              <a:t>Gratosoglio</a:t>
            </a:r>
            <a:r>
              <a:rPr lang="it-IT" dirty="0"/>
              <a:t> (MI)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A74B86E9-0103-4A0C-B8C2-CEBB625DE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2615" y="1309002"/>
            <a:ext cx="5008014" cy="4604789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18FD768-5977-4D17-B906-CFE4B0D3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1319744"/>
            <a:ext cx="3917605" cy="4541305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it-IT" sz="2000" dirty="0"/>
              <a:t>guardare la periferia in modo articolato e complesso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it-IT" sz="2000" dirty="0"/>
              <a:t>ridisegnare uno spazio per come solitamente viene vissuto o rappresentato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it-IT" sz="2000" dirty="0"/>
              <a:t>Incaricarsi dei problemi ed esprimere una tensione trasformativa.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it-IT" sz="2000" dirty="0"/>
              <a:t>costruire comunità e stimolare progettualità finalizzate al miglioramento della qualità dell’abitare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Luca Lo Re, City Organizer Milano, Social Senior Laboratori di quartiere - Comune di Milano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927" y="6076145"/>
            <a:ext cx="891285" cy="7818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505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10" r="-4" b="-4"/>
          <a:stretch/>
        </p:blipFill>
        <p:spPr>
          <a:xfrm>
            <a:off x="4849266" y="6240755"/>
            <a:ext cx="806925" cy="595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1B3E175-6A4A-4373-975F-6DC72CABE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06" r="2853" b="3"/>
          <a:stretch/>
        </p:blipFill>
        <p:spPr>
          <a:xfrm>
            <a:off x="-144302" y="3429000"/>
            <a:ext cx="4913486" cy="342900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3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6934" y="3429000"/>
            <a:ext cx="466263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8">
            <a:extLst>
              <a:ext uri="{FF2B5EF4-FFF2-40B4-BE49-F238E27FC236}">
                <a16:creationId xmlns:a16="http://schemas.microsoft.com/office/drawing/2014/main" id="{0A40AEC7-AE28-4631-9B2F-B3483676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7656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Dentro</a:t>
            </a:r>
            <a:r>
              <a:rPr lang="en-US" sz="3600" dirty="0"/>
              <a:t> Gratosoglio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18FD768-5977-4D17-B906-CFE4B0D3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8191" y="1533378"/>
            <a:ext cx="5066419" cy="437784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sz="2400" dirty="0" err="1"/>
              <a:t>Periferia</a:t>
            </a:r>
            <a:r>
              <a:rPr lang="en-US" sz="2400" dirty="0"/>
              <a:t> </a:t>
            </a:r>
            <a:r>
              <a:rPr lang="en-US" sz="2400" dirty="0" err="1"/>
              <a:t>sud</a:t>
            </a:r>
            <a:r>
              <a:rPr lang="en-US" sz="2400" dirty="0"/>
              <a:t> di Milano </a:t>
            </a:r>
            <a:r>
              <a:rPr lang="en-US" sz="2400" dirty="0" err="1"/>
              <a:t>costruito</a:t>
            </a:r>
            <a:r>
              <a:rPr lang="en-US" sz="2400" dirty="0"/>
              <a:t> </a:t>
            </a:r>
            <a:r>
              <a:rPr lang="en-US" sz="2400" dirty="0" err="1"/>
              <a:t>negli</a:t>
            </a:r>
            <a:r>
              <a:rPr lang="en-US" sz="2400" dirty="0"/>
              <a:t> </a:t>
            </a:r>
            <a:r>
              <a:rPr lang="en-US" sz="2400" dirty="0" err="1"/>
              <a:t>anni</a:t>
            </a:r>
            <a:r>
              <a:rPr lang="en-US" sz="2400" dirty="0"/>
              <a:t> </a:t>
            </a:r>
            <a:r>
              <a:rPr lang="en-US" sz="2400" dirty="0" err="1"/>
              <a:t>Sessanta</a:t>
            </a:r>
            <a:endParaRPr lang="en-US" sz="2400" dirty="0"/>
          </a:p>
          <a:p>
            <a:pPr marL="285750" indent="-285750">
              <a:buFont typeface="Wingdings 3" charset="2"/>
              <a:buChar char=""/>
            </a:pPr>
            <a:r>
              <a:rPr lang="en-US" sz="2400" dirty="0" err="1"/>
              <a:t>Edilizia</a:t>
            </a:r>
            <a:r>
              <a:rPr lang="en-US" sz="2400" dirty="0"/>
              <a:t> </a:t>
            </a:r>
            <a:r>
              <a:rPr lang="en-US" sz="2400" dirty="0" err="1"/>
              <a:t>residenziale</a:t>
            </a:r>
            <a:r>
              <a:rPr lang="en-US" sz="2400" dirty="0"/>
              <a:t> </a:t>
            </a:r>
            <a:r>
              <a:rPr lang="en-US" sz="2400" dirty="0" err="1"/>
              <a:t>pubblica</a:t>
            </a:r>
            <a:r>
              <a:rPr lang="en-US" sz="2400" dirty="0"/>
              <a:t> (ALER)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2400" dirty="0"/>
              <a:t>2008-2018 </a:t>
            </a:r>
            <a:r>
              <a:rPr lang="en-US" sz="2400" dirty="0" err="1"/>
              <a:t>Contratto</a:t>
            </a:r>
            <a:r>
              <a:rPr lang="en-US" sz="2400" dirty="0"/>
              <a:t> di </a:t>
            </a:r>
            <a:r>
              <a:rPr lang="en-US" sz="2400" dirty="0" err="1"/>
              <a:t>Quartiere</a:t>
            </a:r>
            <a:r>
              <a:rPr lang="en-US" sz="2400" dirty="0"/>
              <a:t> – Piano di </a:t>
            </a:r>
            <a:r>
              <a:rPr lang="en-US" sz="2400" dirty="0" err="1"/>
              <a:t>accompagnamento</a:t>
            </a:r>
            <a:r>
              <a:rPr lang="en-US" sz="2400" dirty="0"/>
              <a:t> </a:t>
            </a:r>
            <a:r>
              <a:rPr lang="en-US" sz="2400" dirty="0" err="1"/>
              <a:t>sociale</a:t>
            </a:r>
            <a:endParaRPr lang="en-US" sz="2400" dirty="0"/>
          </a:p>
          <a:p>
            <a:pPr marL="285750" indent="-285750">
              <a:buFont typeface="Wingdings 3" charset="2"/>
              <a:buChar char=""/>
            </a:pPr>
            <a:r>
              <a:rPr lang="en-US" sz="2400" dirty="0" err="1"/>
              <a:t>Dalla</a:t>
            </a:r>
            <a:r>
              <a:rPr lang="en-US" sz="2400" dirty="0"/>
              <a:t> </a:t>
            </a:r>
            <a:r>
              <a:rPr lang="en-US" sz="2400" dirty="0" err="1"/>
              <a:t>marginalità</a:t>
            </a:r>
            <a:r>
              <a:rPr lang="en-US" sz="2400" dirty="0"/>
              <a:t> </a:t>
            </a:r>
            <a:r>
              <a:rPr lang="en-US" sz="2400" dirty="0" err="1"/>
              <a:t>all’attivazione</a:t>
            </a:r>
            <a:r>
              <a:rPr lang="en-US" sz="2400" dirty="0"/>
              <a:t> di </a:t>
            </a:r>
            <a:r>
              <a:rPr lang="en-US" sz="2400" dirty="0" err="1"/>
              <a:t>reti</a:t>
            </a:r>
            <a:r>
              <a:rPr lang="en-US" sz="2400" dirty="0"/>
              <a:t> </a:t>
            </a:r>
            <a:r>
              <a:rPr lang="en-US" sz="2400" dirty="0" err="1"/>
              <a:t>sociali</a:t>
            </a:r>
            <a:endParaRPr lang="en-US" sz="2400" dirty="0"/>
          </a:p>
          <a:p>
            <a:pPr marL="285750" indent="-285750">
              <a:buFont typeface="Wingdings 3" charset="2"/>
              <a:buChar char=""/>
            </a:pP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BD4F339-3B15-4CAE-81DA-8E8B45894BA4}" type="datetime2">
              <a:rPr lang="en-US" smtClean="0"/>
              <a:pPr defTabSz="914400">
                <a:spcAft>
                  <a:spcPts val="600"/>
                </a:spcAft>
              </a:pPr>
              <a:t>Wednesday, June 6, 2018</a:t>
            </a:fld>
            <a:endParaRPr lang="en-US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191" y="6135808"/>
            <a:ext cx="37710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Luca Lo Re, City Organizer Milano, Social Senior Laboratori di quartiere - Comune di Milano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82DB9E5-C05B-4E08-8F4F-2E66B8447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302" y="-71540"/>
            <a:ext cx="4917243" cy="34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7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18F2374-3748-4C79-88A1-6C18A6417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0E5001-0309-4FB1-8691-EF57C3C3C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BDF95FB9-C251-4D29-BBE2-714AD29C4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95D1A94D-2841-4A75-9906-6A1C98C9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FA6B578-B0A9-49F5-B6D8-6734E0FC4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42DBF6C1-9F9B-4D17-8E11-5D32E6F3A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0E36A36-EA76-4391-BBCA-32A4C6E38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62A93E4D-AC37-4E0F-9489-07877083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F4A959CB-A689-4DAF-BDBC-E1AE9983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EF043801-E597-420D-BE4D-A87BE0E82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37BC1C18-9801-45F3-852F-71215489B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3C3C206E-1BCA-4964-AA53-93B0A4F2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95CF0A33-36A2-4952-8CBB-8D167E530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DE9E531A-DFEE-4557-B69B-FECEA8403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4EBA3BA-A453-48A2-98AB-DF33F9FF6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931D9F45-F120-4EB4-8DF3-85CC5DAA5B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74DCE197-0775-4E72-BE5F-024C4CD27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F10B1797-D51C-445E-A976-0EED5B0E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C6BECD9F-EFAC-446D-BDED-4203FB6AE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49697FAD-D6FB-47D9-ACB3-52E12ABA7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F832FED6-5104-42C3-8ED2-D4D98947D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A8E7BBC4-CDB9-4075-B3E9-F4D290655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C04CF24C-4C37-4227-8176-45E814CF7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428A7905-4F2E-414E-823A-95D47DA82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BCEA7074-F816-4D2F-8787-0F09A99B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FC896ECA-F8DD-4599-8597-68FE05089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FFF3F729-4DBB-4646-B708-D731E63B6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696D3F72-8C35-4823-B4C2-EA22DEB78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84" y="5812828"/>
            <a:ext cx="1120979" cy="9836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1B8E649-89B9-400A-8C31-A86F238D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02" y="138111"/>
            <a:ext cx="5841897" cy="4133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7" name="Freeform 33">
            <a:extLst>
              <a:ext uri="{FF2B5EF4-FFF2-40B4-BE49-F238E27FC236}">
                <a16:creationId xmlns:a16="http://schemas.microsoft.com/office/drawing/2014/main" id="{BA7E4741-64AE-4E47-91DE-32CFD0FF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8898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4" y="4588986"/>
            <a:ext cx="7619998" cy="11029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Come </a:t>
            </a:r>
            <a:r>
              <a:rPr lang="en-US" sz="4000" dirty="0" err="1"/>
              <a:t>disegnare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nuova</a:t>
            </a:r>
            <a:r>
              <a:rPr lang="en-US" sz="4000" dirty="0"/>
              <a:t> </a:t>
            </a:r>
            <a:r>
              <a:rPr lang="en-US" sz="4000" dirty="0" err="1"/>
              <a:t>mappa</a:t>
            </a:r>
            <a:r>
              <a:rPr lang="en-US" sz="4000" dirty="0"/>
              <a:t>…?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BD4F339-3B15-4CAE-81DA-8E8B45894BA4}" type="datetime2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Wednesday, June 6, 2018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Luca Lo Re, City organizer Milano, Social Senior Laboratori di quartiere Comune di Milano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4A10F65-47EC-40E7-B8C7-17DD39E26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51" y="912544"/>
            <a:ext cx="4989668" cy="33641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082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328" y="210395"/>
            <a:ext cx="8911687" cy="108847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Luoghi, Soggetti, Azioni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88A45-4121-4C91-9B25-7F1562C5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933742"/>
            <a:ext cx="8915400" cy="36512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Un laboratorio per nuove forme di abitare la città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 dirty="0"/>
              <a:t>Luca Lo Re, City organizer Milano, Social Senior Laboratori di quartiere Comune di Milano</a:t>
            </a:r>
            <a:endParaRPr lang="en-US" sz="1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86" y="5433392"/>
            <a:ext cx="1005725" cy="8822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D38F522-6135-4DAA-B1C1-FDF53ABB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84" y="1333330"/>
            <a:ext cx="7209527" cy="47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472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208" y="38298"/>
            <a:ext cx="8911687" cy="68926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Comunità Oklahoma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88A45-4121-4C91-9B25-7F1562C5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790739"/>
            <a:ext cx="8915400" cy="36512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difficile rapporto tra la progettazione sociale e il contesto del quartiere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 dirty="0"/>
              <a:t>Luca Lo Re, City organizer Milano, Social Senior Laboratori di quartiere Comune di Milano</a:t>
            </a:r>
            <a:endParaRPr lang="en-US" sz="1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86" y="5433392"/>
            <a:ext cx="1005725" cy="8822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AFC9BC-DC0F-4281-87CD-9BCA8F0A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2" y="1346533"/>
            <a:ext cx="5757418" cy="377410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1E9A2F-D0DA-47DE-9240-C046C180E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612" y="2363372"/>
            <a:ext cx="5236284" cy="341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5350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208" y="38298"/>
            <a:ext cx="8911687" cy="68926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Saverio e il campetto da basket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88A45-4121-4C91-9B25-7F1562C5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790739"/>
            <a:ext cx="8915400" cy="36512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Processi di cura e rigenerazione degli spazi da parte degli abitanti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339-3B15-4CAE-81DA-8E8B45894BA4}" type="datetime2">
              <a:rPr lang="en-US" smtClean="0"/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 dirty="0"/>
              <a:t>Luca Lo Re, City organizer Milano, Social Senior Laboratori di quartiere Comune di Milano</a:t>
            </a:r>
            <a:endParaRPr lang="en-US" sz="1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5810533"/>
            <a:ext cx="786916" cy="69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1E9A2F-D0DA-47DE-9240-C046C180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624" y="2489982"/>
            <a:ext cx="4427050" cy="29434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3D03C8-E112-4D1E-B9E1-2A66C5D8B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04" y="1122928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6861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F2FD8-11FD-4495-9EFA-1D11D791D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07E62E0-C435-4556-B265-2AC622C08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31AA73F-4D24-48A1-B14B-50392BB2C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1A912C9-FD8E-4C0D-A7B5-5240BF154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0C687240-9008-4C95-9A83-BAE72BF3D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E87EBB2-C786-4064-9E78-21C52E76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AEC0C10-BB8D-4A8E-8160-9B514B5F7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E2AE5E5-81C4-4817-85A9-6700C135C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E29C0C2-2A04-4AC1-9181-B811A06BE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13DA17A5-17E1-4B7D-9ABD-C7ED44F1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C6F6843-161E-4C29-A663-8DBA4D483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516671D-8E1D-4713-BE9D-81B0C35FE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E04D4C8-7532-4BBD-9AF8-3249324AF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7488CD-16CF-4BC7-BD9F-4F4EB13B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0224168-C932-4F63-8CEA-2465E192B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2291983-5E57-490B-B713-0A78B584F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15C3A19-E287-48A6-9ECB-D0409D37F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196FC81-2B97-4747-859B-2475FFD12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43A76FF0-4A33-44A0-AE53-92146AA8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B94FC67F-70D7-496B-BFA2-B2AACF2ED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761C78BD-A48E-4171-AC10-D066FDF46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8DD13455-5B55-48B7-AA52-981C48B3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8AFF35F4-12AC-44F3-AC19-88F2E3F9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410D4BFE-B9DB-440B-BF78-21B4F317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F0E6EB0-F23E-4342-9FBD-3178F4B81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A4E0803-C8CF-4E6B-95EF-BBEBF237E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6D9986E-2FC4-4377-B163-42766AD82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5DAD59F4-58F1-4349-B03E-23A62291C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73E5A97-1DCB-42F4-982A-7BA24737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26B9A6-ACA3-4742-90D9-6A1F857BF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2E8B2260-489B-43E2-BD77-56C5F90E0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D6C639-9C65-4E60-AE17-29BBB4BFD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7994" y="940650"/>
            <a:ext cx="2814046" cy="2055975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CA1CF3-40AA-4D78-A0B9-539C85C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" y="6188483"/>
            <a:ext cx="549282" cy="48199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9C5F172-536A-4474-8C95-BC26932D1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95203" y="940650"/>
            <a:ext cx="2814049" cy="205597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A3D03C8-E112-4D1E-B9E1-2A66C5D8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203" y="668565"/>
            <a:ext cx="3162021" cy="2371516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40DCB234-C423-4821-92B1-780EC5C69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7995" y="3186826"/>
            <a:ext cx="5821258" cy="3002610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61E9A2F-D0DA-47DE-9240-C046C180E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872" y="668564"/>
            <a:ext cx="3244257" cy="23545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662D595-ED36-452B-AE47-336A0A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Dalla Piastra alla piazza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88A45-4121-4C91-9B25-7F1562C5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>
                <a:solidFill>
                  <a:srgbClr val="FEFFFF"/>
                </a:solidFill>
              </a:rPr>
              <a:t>Nuovi spazi per la socialità e la cultura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9D0C092D-8EBF-4310-8E0E-1C997C9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02152" y="6402690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BD4F339-3B15-4CAE-81DA-8E8B45894BA4}" type="datetime2">
              <a:rPr lang="en-US" smtClean="0"/>
              <a:pPr>
                <a:spcAft>
                  <a:spcPts val="600"/>
                </a:spcAft>
              </a:pPr>
              <a:t>Wednesday, June 6, 2018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183F52E-6DD5-4EA5-A651-ED31B8DE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279" y="6135808"/>
            <a:ext cx="34221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Luca Lo Re, City organizer Milano, Social Senior Laboratori di quartiere Comune di Milano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6E0FE95-BEB4-4F24-A94B-66B3B2E5B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209775"/>
            <a:ext cx="4862587" cy="364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8011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ilo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178</TotalTime>
  <Words>567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Filo</vt:lpstr>
      <vt:lpstr>Jane’s Walk Milan 2018 «Go along the street to urban regeneration»</vt:lpstr>
      <vt:lpstr>«Mi occuperò di come le città funzionano nella vita reale, perché questo è l'unico modo per capire quali principi urbanistici e quali metodi di intervento possano giovare alla vitalità sociale ed economica delle città, e quali invece tendono a mortificarla» (Jane Jacobs, Vita e morte delle grandi città americane, 1966) </vt:lpstr>
      <vt:lpstr>Jane’s Walk nel Laboratorio di quartiere a Gratosoglio (MI)</vt:lpstr>
      <vt:lpstr> Dentro Gratosoglio</vt:lpstr>
      <vt:lpstr>Come disegnare una nuova mappa…?</vt:lpstr>
      <vt:lpstr>Luoghi, Soggetti, Azioni</vt:lpstr>
      <vt:lpstr>Comunità Oklahoma</vt:lpstr>
      <vt:lpstr>Saverio e il campetto da basket</vt:lpstr>
      <vt:lpstr>Dalla Piastra alla piazza</vt:lpstr>
      <vt:lpstr>Gratosoul e il Pratone</vt:lpstr>
      <vt:lpstr>Dal virtuale al reale</vt:lpstr>
      <vt:lpstr>Le autogestioni degli immobili Aler</vt:lpstr>
      <vt:lpstr>Le strade non costituiscono soltanto momenti di passaggio da un luogo ad un altro, ma espressioni importanti di un modo di stare e di fruire dello spazio; espressioni di una presenza nella città che individua delle modalità di appropriazione dello spazio, delle produzioni di soggettività che sfuggono ai poteri e ai saperi, capaci di elaborare una vera e propria ricreazione del mondo (M. De Certeau). 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LO RE</dc:creator>
  <cp:lastModifiedBy>VINCENZO LO RE</cp:lastModifiedBy>
  <cp:revision>18</cp:revision>
  <dcterms:created xsi:type="dcterms:W3CDTF">2018-06-04T16:28:36Z</dcterms:created>
  <dcterms:modified xsi:type="dcterms:W3CDTF">2018-06-06T06:21:57Z</dcterms:modified>
</cp:coreProperties>
</file>