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2"/>
  </p:sldMasterIdLst>
  <p:notesMasterIdLst>
    <p:notesMasterId r:id="rId19"/>
  </p:notesMasterIdLst>
  <p:sldIdLst>
    <p:sldId id="257" r:id="rId3"/>
    <p:sldId id="289" r:id="rId4"/>
    <p:sldId id="283" r:id="rId5"/>
    <p:sldId id="260" r:id="rId6"/>
    <p:sldId id="264" r:id="rId7"/>
    <p:sldId id="267" r:id="rId8"/>
    <p:sldId id="268" r:id="rId9"/>
    <p:sldId id="270" r:id="rId10"/>
    <p:sldId id="269" r:id="rId11"/>
    <p:sldId id="265" r:id="rId12"/>
    <p:sldId id="271" r:id="rId13"/>
    <p:sldId id="272" r:id="rId14"/>
    <p:sldId id="273" r:id="rId15"/>
    <p:sldId id="274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D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743" autoAdjust="0"/>
  </p:normalViewPr>
  <p:slideViewPr>
    <p:cSldViewPr>
      <p:cViewPr varScale="1">
        <p:scale>
          <a:sx n="94" d="100"/>
          <a:sy n="94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>
        <a:solidFill>
          <a:srgbClr val="C00000"/>
        </a:solidFill>
      </dgm:spPr>
      <dgm:t>
        <a:bodyPr lIns="73152" tIns="274320" rIns="73152"/>
        <a:lstStyle/>
        <a:p>
          <a:pPr algn="ctr" defTabSz="914400">
            <a:buNone/>
          </a:pPr>
          <a:r>
            <a:rPr lang="it-IT" sz="2000" i="0" dirty="0" smtClean="0"/>
            <a:t>LA SCOPERTA URBANISTICA DELLA CITTÀ</a:t>
          </a:r>
          <a:endParaRPr lang="it-IT" sz="2000" i="0" spc="-50" baseline="0" noProof="0" dirty="0"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it-IT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it-IT" noProof="0"/>
        </a:p>
      </dgm:t>
    </dgm:pt>
    <dgm:pt modelId="{5DD0A7D4-5781-4819-AF33-C5CE25A2D297}">
      <dgm:prSet phldrT="[Text]" custT="1"/>
      <dgm:spPr>
        <a:solidFill>
          <a:srgbClr val="FFC000"/>
        </a:solidFill>
      </dgm:spPr>
      <dgm:t>
        <a:bodyPr lIns="73152" tIns="274320" rIns="73152"/>
        <a:lstStyle/>
        <a:p>
          <a:pPr algn="ctr" defTabSz="914400">
            <a:buNone/>
          </a:pPr>
          <a:r>
            <a:rPr lang="it-IT" sz="2000" i="0" dirty="0" smtClean="0">
              <a:solidFill>
                <a:schemeClr val="tx1"/>
              </a:solidFill>
            </a:rPr>
            <a:t>GLI ITINERARI STORICO CULTURALI</a:t>
          </a:r>
          <a:endParaRPr lang="it-IT" sz="2000" i="0" spc="-50" baseline="0" noProof="0" dirty="0">
            <a:solidFill>
              <a:schemeClr val="tx1"/>
            </a:solidFill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it-IT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it-IT" noProof="0"/>
        </a:p>
      </dgm:t>
    </dgm:pt>
    <dgm:pt modelId="{77AF15ED-F058-4A0B-B979-9880C6062DF0}">
      <dgm:prSet phldrT="[Text]" custT="1"/>
      <dgm:spPr>
        <a:solidFill>
          <a:srgbClr val="00B050"/>
        </a:solidFill>
      </dgm:spPr>
      <dgm:t>
        <a:bodyPr lIns="73152" tIns="274320" rIns="73152"/>
        <a:lstStyle/>
        <a:p>
          <a:pPr algn="ctr" defTabSz="914400">
            <a:spcAft>
              <a:spcPts val="0"/>
            </a:spcAft>
            <a:buNone/>
          </a:pPr>
          <a:r>
            <a:rPr lang="it-IT" sz="2000" i="0" dirty="0" smtClean="0"/>
            <a:t>I PARCHI E</a:t>
          </a:r>
        </a:p>
        <a:p>
          <a:pPr algn="ctr" defTabSz="914400">
            <a:spcAft>
              <a:spcPct val="35000"/>
            </a:spcAft>
            <a:buNone/>
          </a:pPr>
          <a:r>
            <a:rPr lang="it-IT" sz="2000" i="0" dirty="0" smtClean="0"/>
            <a:t>LE VILLE CITTADINE</a:t>
          </a:r>
          <a:endParaRPr lang="it-IT" sz="2000" i="0" spc="-50" baseline="0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it-IT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it-IT" noProof="0"/>
        </a:p>
      </dgm:t>
    </dgm:pt>
    <dgm:pt modelId="{5DF8D196-4D3D-4940-9F32-682169997D7A}">
      <dgm:prSet phldrT="[Text]" custT="1"/>
      <dgm:spPr>
        <a:solidFill>
          <a:srgbClr val="0070C0"/>
        </a:solidFill>
      </dgm:spPr>
      <dgm:t>
        <a:bodyPr lIns="73152" tIns="274320" rIns="73152"/>
        <a:lstStyle/>
        <a:p>
          <a:pPr algn="ctr" defTabSz="914400">
            <a:buNone/>
          </a:pPr>
          <a:r>
            <a:rPr lang="it-IT" sz="2000" i="0" dirty="0" smtClean="0"/>
            <a:t>A PICCOLI PASSI: ITINERARI PER I PIÙ PICCOLI</a:t>
          </a:r>
          <a:endParaRPr lang="it-IT" sz="2000" i="0" spc="-50" baseline="0" noProof="0" dirty="0"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it-IT" noProof="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it-IT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endParaRPr lang="it-IT"/>
        </a:p>
      </dgm:t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it-IT"/>
        </a:p>
      </dgm:t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it-IT"/>
        </a:p>
      </dgm:t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7326B23D-0C07-4AA4-9391-005926331D68}" type="presOf" srcId="{5DD0A7D4-5781-4819-AF33-C5CE25A2D297}" destId="{E4B0666F-2CF1-4C21-A251-46E6EBFF7C1D}" srcOrd="0" destOrd="0" presId="urn:microsoft.com/office/officeart/2005/8/layout/pList2#1"/>
    <dgm:cxn modelId="{80F3F3CE-E7E1-4DD9-B1DA-F56A6437CEF4}" type="presOf" srcId="{A91F7A1B-DD1E-4B26-839C-2A5EF0A403AD}" destId="{3DB5F289-A8C3-40D5-8393-8636D9BFFD29}" srcOrd="0" destOrd="0" presId="urn:microsoft.com/office/officeart/2005/8/layout/pList2#1"/>
    <dgm:cxn modelId="{D86F4C1D-C362-41C9-A9CE-4F2E4968288C}" type="presOf" srcId="{77AF15ED-F058-4A0B-B979-9880C6062DF0}" destId="{5284ED54-4761-44DA-8086-D5FD397A1C95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F9C2834C-6BD0-4306-95E0-242687D2C3AA}" type="presOf" srcId="{476E4177-EF8D-419E-AB8A-93E66CC82482}" destId="{2572025E-E8B8-4F94-94D0-DC22D7F762FB}" srcOrd="0" destOrd="0" presId="urn:microsoft.com/office/officeart/2005/8/layout/pList2#1"/>
    <dgm:cxn modelId="{C8F64DB9-A1AD-4C33-890A-29285A2058A3}" type="presOf" srcId="{E3B236AA-E864-46E4-BC91-F2D73633FEA4}" destId="{A9D6457D-CBBF-4A28-8C38-C3F75EA43CF1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81486A80-FA7F-46C9-8A3E-9B3A51633829}" type="presOf" srcId="{AA690160-D328-4B69-A035-90D3C82FA0A6}" destId="{9E4DC8AD-1AC7-4E53-B32C-25202AFDB195}" srcOrd="0" destOrd="0" presId="urn:microsoft.com/office/officeart/2005/8/layout/pList2#1"/>
    <dgm:cxn modelId="{AA7069AB-AD58-4BBD-8616-DED3C4AADAB9}" type="presOf" srcId="{FD53903F-8A86-4D24-917A-36748269F973}" destId="{CAAEED2F-AC44-4514-84C2-160FDC42F579}" srcOrd="0" destOrd="0" presId="urn:microsoft.com/office/officeart/2005/8/layout/pList2#1"/>
    <dgm:cxn modelId="{12EF0003-F770-4866-8A56-01F367B9370A}" type="presOf" srcId="{5DF8D196-4D3D-4940-9F32-682169997D7A}" destId="{87B5BDBA-3C7A-41F1-8C33-F13937A84B36}" srcOrd="0" destOrd="0" presId="urn:microsoft.com/office/officeart/2005/8/layout/pList2#1"/>
    <dgm:cxn modelId="{EC279AD4-C84F-4F6E-9BF6-DB2823D1940B}" type="presParOf" srcId="{9E4DC8AD-1AC7-4E53-B32C-25202AFDB195}" destId="{ACBF4AF3-FAB8-444C-81AB-52C89640E279}" srcOrd="0" destOrd="0" presId="urn:microsoft.com/office/officeart/2005/8/layout/pList2#1"/>
    <dgm:cxn modelId="{F6873C75-A501-4200-95B1-C4D13930FE53}" type="presParOf" srcId="{9E4DC8AD-1AC7-4E53-B32C-25202AFDB195}" destId="{78248EF9-FFBB-4EB0-94C4-16A1D0A1A170}" srcOrd="1" destOrd="0" presId="urn:microsoft.com/office/officeart/2005/8/layout/pList2#1"/>
    <dgm:cxn modelId="{87216B3F-F2F3-434B-9F4D-BB989879D4A1}" type="presParOf" srcId="{78248EF9-FFBB-4EB0-94C4-16A1D0A1A170}" destId="{CC8831C0-DF59-484B-83B2-A708366B3EB6}" srcOrd="0" destOrd="0" presId="urn:microsoft.com/office/officeart/2005/8/layout/pList2#1"/>
    <dgm:cxn modelId="{6521EEA9-FFC0-4B67-B019-E08E13F5EC19}" type="presParOf" srcId="{CC8831C0-DF59-484B-83B2-A708366B3EB6}" destId="{2572025E-E8B8-4F94-94D0-DC22D7F762FB}" srcOrd="0" destOrd="0" presId="urn:microsoft.com/office/officeart/2005/8/layout/pList2#1"/>
    <dgm:cxn modelId="{32BCF0E2-0513-4AD6-9923-F19FD1258091}" type="presParOf" srcId="{CC8831C0-DF59-484B-83B2-A708366B3EB6}" destId="{2E2B4276-DB06-4C66-80FF-919CDE10A5FE}" srcOrd="1" destOrd="0" presId="urn:microsoft.com/office/officeart/2005/8/layout/pList2#1"/>
    <dgm:cxn modelId="{3D8B3CA0-A0B5-4D29-A8AC-8E36640EB3C3}" type="presParOf" srcId="{CC8831C0-DF59-484B-83B2-A708366B3EB6}" destId="{C43EB61A-2E04-409F-8F87-79F190ED3CE0}" srcOrd="2" destOrd="0" presId="urn:microsoft.com/office/officeart/2005/8/layout/pList2#1"/>
    <dgm:cxn modelId="{BA7F1126-1397-46BA-A35E-66D5B45CBD83}" type="presParOf" srcId="{78248EF9-FFBB-4EB0-94C4-16A1D0A1A170}" destId="{3DB5F289-A8C3-40D5-8393-8636D9BFFD29}" srcOrd="1" destOrd="0" presId="urn:microsoft.com/office/officeart/2005/8/layout/pList2#1"/>
    <dgm:cxn modelId="{27060398-3DBE-4361-BAF7-FCEB87501E3C}" type="presParOf" srcId="{78248EF9-FFBB-4EB0-94C4-16A1D0A1A170}" destId="{0C509E44-86D3-42D8-94FF-9B9788BAB857}" srcOrd="2" destOrd="0" presId="urn:microsoft.com/office/officeart/2005/8/layout/pList2#1"/>
    <dgm:cxn modelId="{2E8EEA58-B79E-4155-96B4-E92AEEE12B13}" type="presParOf" srcId="{0C509E44-86D3-42D8-94FF-9B9788BAB857}" destId="{E4B0666F-2CF1-4C21-A251-46E6EBFF7C1D}" srcOrd="0" destOrd="0" presId="urn:microsoft.com/office/officeart/2005/8/layout/pList2#1"/>
    <dgm:cxn modelId="{18D82762-6084-4CFF-8237-061B36947739}" type="presParOf" srcId="{0C509E44-86D3-42D8-94FF-9B9788BAB857}" destId="{BBFA0B92-8C45-4EAA-A200-A78384D846A7}" srcOrd="1" destOrd="0" presId="urn:microsoft.com/office/officeart/2005/8/layout/pList2#1"/>
    <dgm:cxn modelId="{37F3C078-C0E7-4CC2-8B68-A7802C050D75}" type="presParOf" srcId="{0C509E44-86D3-42D8-94FF-9B9788BAB857}" destId="{BF646D7A-C7D0-4489-A68F-61F32B7DB0C6}" srcOrd="2" destOrd="0" presId="urn:microsoft.com/office/officeart/2005/8/layout/pList2#1"/>
    <dgm:cxn modelId="{A5594036-66AC-40CB-8BD1-0744908F0ED7}" type="presParOf" srcId="{78248EF9-FFBB-4EB0-94C4-16A1D0A1A170}" destId="{CAAEED2F-AC44-4514-84C2-160FDC42F579}" srcOrd="3" destOrd="0" presId="urn:microsoft.com/office/officeart/2005/8/layout/pList2#1"/>
    <dgm:cxn modelId="{42A2580D-F3C1-4C59-B597-ABB0819B8E28}" type="presParOf" srcId="{78248EF9-FFBB-4EB0-94C4-16A1D0A1A170}" destId="{3617A269-0CD9-4948-9932-FA1AD12DE27E}" srcOrd="4" destOrd="0" presId="urn:microsoft.com/office/officeart/2005/8/layout/pList2#1"/>
    <dgm:cxn modelId="{718F093B-AD19-4E9F-8113-DA885D56FC35}" type="presParOf" srcId="{3617A269-0CD9-4948-9932-FA1AD12DE27E}" destId="{5284ED54-4761-44DA-8086-D5FD397A1C95}" srcOrd="0" destOrd="0" presId="urn:microsoft.com/office/officeart/2005/8/layout/pList2#1"/>
    <dgm:cxn modelId="{E1779320-0DE1-4C28-B195-251BA926A1D7}" type="presParOf" srcId="{3617A269-0CD9-4948-9932-FA1AD12DE27E}" destId="{9666B65F-B8AB-44AD-8F33-AF566667E781}" srcOrd="1" destOrd="0" presId="urn:microsoft.com/office/officeart/2005/8/layout/pList2#1"/>
    <dgm:cxn modelId="{1F76CE2C-87E5-4BDA-B862-002CBF64B082}" type="presParOf" srcId="{3617A269-0CD9-4948-9932-FA1AD12DE27E}" destId="{41BC1ABA-1F87-4B1E-94EC-41724CD12655}" srcOrd="2" destOrd="0" presId="urn:microsoft.com/office/officeart/2005/8/layout/pList2#1"/>
    <dgm:cxn modelId="{58FCB895-7979-4658-AC3A-D24132625963}" type="presParOf" srcId="{78248EF9-FFBB-4EB0-94C4-16A1D0A1A170}" destId="{A9D6457D-CBBF-4A28-8C38-C3F75EA43CF1}" srcOrd="5" destOrd="0" presId="urn:microsoft.com/office/officeart/2005/8/layout/pList2#1"/>
    <dgm:cxn modelId="{BA5ADBF0-667C-4848-9886-21E29252A27D}" type="presParOf" srcId="{78248EF9-FFBB-4EB0-94C4-16A1D0A1A170}" destId="{CDFA4098-C274-4C84-9513-F0698696D98A}" srcOrd="6" destOrd="0" presId="urn:microsoft.com/office/officeart/2005/8/layout/pList2#1"/>
    <dgm:cxn modelId="{0625B035-E76D-4DEC-8F58-6F2FCD1BCB96}" type="presParOf" srcId="{CDFA4098-C274-4C84-9513-F0698696D98A}" destId="{87B5BDBA-3C7A-41F1-8C33-F13937A84B36}" srcOrd="0" destOrd="0" presId="urn:microsoft.com/office/officeart/2005/8/layout/pList2#1"/>
    <dgm:cxn modelId="{2FCD0479-9115-4537-A439-4189221B1FEC}" type="presParOf" srcId="{CDFA4098-C274-4C84-9513-F0698696D98A}" destId="{928528D1-DD5F-4687-9BFE-878C43D23D5D}" srcOrd="1" destOrd="0" presId="urn:microsoft.com/office/officeart/2005/8/layout/pList2#1"/>
    <dgm:cxn modelId="{175879EE-95F2-4BAF-9B34-1355AF9D9869}" type="presParOf" srcId="{CDFA4098-C274-4C84-9513-F0698696D98A}" destId="{D88C7409-AB93-4FE3-A61D-F51EE8A4B00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075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07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0" kern="1200" dirty="0" smtClean="0"/>
            <a:t>LA SCOPERTA URBANISTICA DELLA CITTÀ</a:t>
          </a:r>
          <a:endParaRPr lang="it-IT" sz="2000" i="0" kern="1200" spc="-50" baseline="0" noProof="0" dirty="0">
            <a:latin typeface="Corbel" pitchFamily="34" charset="0"/>
          </a:endParaRPr>
        </a:p>
      </dsp:txBody>
      <dsp:txXfrm rot="10800000">
        <a:off x="312905" y="1828799"/>
        <a:ext cx="1734258" cy="2178370"/>
      </dsp:txXfrm>
    </dsp:sp>
    <dsp:sp modelId="{BF646D7A-C7D0-4489-A68F-61F32B7DB0C6}">
      <dsp:nvSpPr>
        <dsp:cNvPr id="0" name=""/>
        <dsp:cNvSpPr/>
      </dsp:nvSpPr>
      <dsp:spPr>
        <a:xfrm>
          <a:off x="2288785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28878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0" kern="1200" dirty="0" smtClean="0">
              <a:solidFill>
                <a:schemeClr val="tx1"/>
              </a:solidFill>
            </a:rPr>
            <a:t>GLI ITINERARI STORICO CULTURALI</a:t>
          </a:r>
          <a:endParaRPr lang="it-IT" sz="2000" i="0" kern="1200" spc="-50" baseline="0" noProof="0" dirty="0">
            <a:solidFill>
              <a:schemeClr val="tx1"/>
            </a:solidFill>
            <a:latin typeface="Corbel" pitchFamily="34" charset="0"/>
          </a:endParaRPr>
        </a:p>
      </dsp:txBody>
      <dsp:txXfrm rot="10800000">
        <a:off x="2345615" y="1828799"/>
        <a:ext cx="1734258" cy="2178370"/>
      </dsp:txXfrm>
    </dsp:sp>
    <dsp:sp modelId="{41BC1ABA-1F87-4B1E-94EC-41724CD12655}">
      <dsp:nvSpPr>
        <dsp:cNvPr id="0" name=""/>
        <dsp:cNvSpPr/>
      </dsp:nvSpPr>
      <dsp:spPr>
        <a:xfrm>
          <a:off x="4321495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32149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i="0" kern="1200" dirty="0" smtClean="0"/>
            <a:t>I PARCHI E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0" kern="1200" dirty="0" smtClean="0"/>
            <a:t>LE VILLE CITTADINE</a:t>
          </a:r>
          <a:endParaRPr lang="it-IT" sz="2000" i="0" kern="1200" spc="-50" baseline="0" noProof="0" dirty="0">
            <a:latin typeface="Corbel" pitchFamily="34" charset="0"/>
          </a:endParaRPr>
        </a:p>
      </dsp:txBody>
      <dsp:txXfrm rot="10800000">
        <a:off x="4378325" y="1828799"/>
        <a:ext cx="1734258" cy="2178370"/>
      </dsp:txXfrm>
    </dsp:sp>
    <dsp:sp modelId="{D88C7409-AB93-4FE3-A61D-F51EE8A4B008}">
      <dsp:nvSpPr>
        <dsp:cNvPr id="0" name=""/>
        <dsp:cNvSpPr/>
      </dsp:nvSpPr>
      <dsp:spPr>
        <a:xfrm>
          <a:off x="6354206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6354206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0" kern="1200" dirty="0" smtClean="0"/>
            <a:t>A PICCOLI PASSI: ITINERARI PER I PIÙ PICCOLI</a:t>
          </a:r>
          <a:endParaRPr lang="it-IT" sz="2000" i="0" kern="1200" spc="-50" baseline="0" noProof="0" dirty="0">
            <a:latin typeface="Corbel" pitchFamily="34" charset="0"/>
          </a:endParaRPr>
        </a:p>
      </dsp:txBody>
      <dsp:txXfrm rot="10800000">
        <a:off x="6411036" y="1828799"/>
        <a:ext cx="1734258" cy="217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3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8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2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5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2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7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8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5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0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jpeg"/><Relationship Id="rId5" Type="http://schemas.microsoft.com/office/2007/relationships/hdphoto" Target="../media/hdphoto5.wdp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6.wdp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597165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38601" y="3657600"/>
            <a:ext cx="4952999" cy="1143000"/>
          </a:xfrm>
        </p:spPr>
        <p:txBody>
          <a:bodyPr>
            <a:normAutofit fontScale="90000"/>
          </a:bodyPr>
          <a:lstStyle/>
          <a:p>
            <a:pPr algn="r"/>
            <a:r>
              <a:rPr lang="it-IT" sz="3800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38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14800" y="5181600"/>
            <a:ext cx="4884207" cy="685800"/>
          </a:xfrm>
        </p:spPr>
        <p:txBody>
          <a:bodyPr>
            <a:normAutofit fontScale="92500"/>
          </a:bodyPr>
          <a:lstStyle/>
          <a:p>
            <a:pPr algn="r"/>
            <a:r>
              <a:rPr lang="it-IT" sz="2800" dirty="0" smtClean="0">
                <a:solidFill>
                  <a:schemeClr val="bg1"/>
                </a:solidFill>
                <a:latin typeface="Tw Cen MT" pitchFamily="34" charset="0"/>
              </a:rPr>
              <a:t>itinerari di Urban Nordic Walking</a:t>
            </a:r>
            <a:endParaRPr lang="it-IT" sz="28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6050280"/>
            <a:ext cx="9144000" cy="7315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172084"/>
            <a:ext cx="1387021" cy="970915"/>
          </a:xfrm>
          <a:prstGeom prst="rect">
            <a:avLst/>
          </a:prstGeom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7447280" y="1122679"/>
            <a:ext cx="1447800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1"/>
                </a:solidFill>
                <a:latin typeface="Tw Cen MT" pitchFamily="34" charset="0"/>
              </a:rPr>
              <a:t>Roma, 6 giugno 2018</a:t>
            </a:r>
            <a:endParaRPr lang="it-IT" sz="1100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77800"/>
            <a:ext cx="9144000" cy="2358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80932" y="6604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1708624"/>
              <a:satOff val="-7784"/>
              <a:lumOff val="-83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po 9"/>
          <p:cNvGrpSpPr/>
          <p:nvPr/>
        </p:nvGrpSpPr>
        <p:grpSpPr>
          <a:xfrm>
            <a:off x="80932" y="1651000"/>
            <a:ext cx="1847918" cy="2235200"/>
            <a:chOff x="2288785" y="1828799"/>
            <a:chExt cx="1847918" cy="2235200"/>
          </a:xfrm>
        </p:grpSpPr>
        <p:sp>
          <p:nvSpPr>
            <p:cNvPr id="11" name="Rettangolo con angoli arrotondati sullo stesso lato 10"/>
            <p:cNvSpPr/>
            <p:nvPr/>
          </p:nvSpPr>
          <p:spPr>
            <a:xfrm rot="10800000">
              <a:off x="228878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1590726"/>
                <a:satOff val="-19418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>
            <a:xfrm rot="21600000">
              <a:off x="234561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i="0" kern="1200" dirty="0" smtClean="0">
                  <a:solidFill>
                    <a:schemeClr val="tx1"/>
                  </a:solidFill>
                </a:rPr>
                <a:t>GLI ITINERARI STORICO CULTURALI</a:t>
              </a:r>
              <a:endParaRPr lang="it-IT" sz="2000" i="0" kern="1200" spc="-50" baseline="0" noProof="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57400" y="160020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 oggi Roma è una delle più importanti destinazioni turistiche del mondo, ciò è dovuto al suo </a:t>
            </a:r>
            <a:r>
              <a:rPr lang="it-IT" b="1" dirty="0">
                <a:solidFill>
                  <a:srgbClr val="FFC000"/>
                </a:solidFill>
              </a:rPr>
              <a:t>immenso patrimonio archeologico </a:t>
            </a:r>
            <a:r>
              <a:rPr lang="it-IT" dirty="0">
                <a:solidFill>
                  <a:schemeClr val="bg1"/>
                </a:solidFill>
              </a:rPr>
              <a:t>e ai suoi </a:t>
            </a:r>
            <a:r>
              <a:rPr lang="it-IT" b="1" dirty="0">
                <a:solidFill>
                  <a:srgbClr val="FFC000"/>
                </a:solidFill>
              </a:rPr>
              <a:t>tesori monumentali e artistici</a:t>
            </a:r>
            <a:r>
              <a:rPr lang="it-IT" dirty="0">
                <a:solidFill>
                  <a:schemeClr val="bg1"/>
                </a:solidFill>
              </a:rPr>
              <a:t>, oltre che al fascino delle sue tradizioni. Si può visitare la città sia cercandone le mete “classiche”, sia seguendo filoni “anomali” che mettano insieme aspetti e caratteri di storia a tema.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I </a:t>
            </a:r>
            <a:r>
              <a:rPr lang="it-IT" dirty="0">
                <a:solidFill>
                  <a:schemeClr val="bg1"/>
                </a:solidFill>
              </a:rPr>
              <a:t>4 percorsi </a:t>
            </a:r>
            <a:r>
              <a:rPr lang="it-IT" dirty="0" smtClean="0">
                <a:solidFill>
                  <a:schemeClr val="bg1"/>
                </a:solidFill>
              </a:rPr>
              <a:t>sono </a:t>
            </a:r>
            <a:r>
              <a:rPr lang="it-IT" dirty="0">
                <a:solidFill>
                  <a:schemeClr val="bg1"/>
                </a:solidFill>
              </a:rPr>
              <a:t>proposti sia a chi scopre Roma per la prima volta, sia a chi già la conosce e si vuole concentrare su ambiti ancora poco sperimentati.</a:t>
            </a:r>
          </a:p>
        </p:txBody>
      </p:sp>
      <p:sp>
        <p:nvSpPr>
          <p:cNvPr id="16" name="Ovale 15"/>
          <p:cNvSpPr/>
          <p:nvPr/>
        </p:nvSpPr>
        <p:spPr>
          <a:xfrm>
            <a:off x="2452688" y="4419600"/>
            <a:ext cx="439782" cy="43978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asellaDiTesto 16"/>
          <p:cNvSpPr txBox="1"/>
          <p:nvPr/>
        </p:nvSpPr>
        <p:spPr>
          <a:xfrm>
            <a:off x="1905000" y="5026047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A spasso nella Roma dell’Impero e dei Papi</a:t>
            </a:r>
          </a:p>
        </p:txBody>
      </p:sp>
      <p:sp>
        <p:nvSpPr>
          <p:cNvPr id="20" name="Ovale 19"/>
          <p:cNvSpPr/>
          <p:nvPr/>
        </p:nvSpPr>
        <p:spPr>
          <a:xfrm>
            <a:off x="4263061" y="4419600"/>
            <a:ext cx="439782" cy="43978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asellaDiTesto 20"/>
          <p:cNvSpPr txBox="1"/>
          <p:nvPr/>
        </p:nvSpPr>
        <p:spPr>
          <a:xfrm>
            <a:off x="3810000" y="5026047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Una linea immaginaria tra gli obelischi: la storia sfiora il cielo</a:t>
            </a:r>
          </a:p>
        </p:txBody>
      </p:sp>
      <p:sp>
        <p:nvSpPr>
          <p:cNvPr id="23" name="Ovale 22"/>
          <p:cNvSpPr/>
          <p:nvPr/>
        </p:nvSpPr>
        <p:spPr>
          <a:xfrm>
            <a:off x="6123136" y="4419600"/>
            <a:ext cx="439782" cy="43978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asellaDiTesto 23"/>
          <p:cNvSpPr txBox="1"/>
          <p:nvPr/>
        </p:nvSpPr>
        <p:spPr>
          <a:xfrm>
            <a:off x="5562600" y="5026047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 luoghi della memoria: gli anni bui della Roma nazifascista</a:t>
            </a:r>
          </a:p>
        </p:txBody>
      </p:sp>
      <p:sp>
        <p:nvSpPr>
          <p:cNvPr id="26" name="Ovale 25"/>
          <p:cNvSpPr/>
          <p:nvPr/>
        </p:nvSpPr>
        <p:spPr>
          <a:xfrm>
            <a:off x="8036207" y="4419600"/>
            <a:ext cx="439782" cy="439782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CasellaDiTesto 26"/>
          <p:cNvSpPr txBox="1"/>
          <p:nvPr/>
        </p:nvSpPr>
        <p:spPr>
          <a:xfrm>
            <a:off x="7467600" y="5026047"/>
            <a:ext cx="1474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La Roma politica: i palazzi e i luoghi di una capitale</a:t>
            </a:r>
          </a:p>
        </p:txBody>
      </p:sp>
    </p:spTree>
    <p:extLst>
      <p:ext uri="{BB962C8B-B14F-4D97-AF65-F5344CB8AC3E}">
        <p14:creationId xmlns:p14="http://schemas.microsoft.com/office/powerpoint/2010/main" val="32480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77800"/>
            <a:ext cx="9144000" cy="2358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80933" y="6604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1708624"/>
              <a:satOff val="-7784"/>
              <a:lumOff val="-83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po 9"/>
          <p:cNvGrpSpPr/>
          <p:nvPr/>
        </p:nvGrpSpPr>
        <p:grpSpPr>
          <a:xfrm>
            <a:off x="80932" y="1651000"/>
            <a:ext cx="1847918" cy="2235200"/>
            <a:chOff x="2288785" y="1828799"/>
            <a:chExt cx="1847918" cy="2235200"/>
          </a:xfrm>
        </p:grpSpPr>
        <p:sp>
          <p:nvSpPr>
            <p:cNvPr id="11" name="Rettangolo con angoli arrotondati sullo stesso lato 10"/>
            <p:cNvSpPr/>
            <p:nvPr/>
          </p:nvSpPr>
          <p:spPr>
            <a:xfrm rot="10800000">
              <a:off x="228878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1590726"/>
                <a:satOff val="-19418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>
            <a:xfrm rot="21600000">
              <a:off x="234561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 smtClean="0">
                  <a:solidFill>
                    <a:schemeClr val="tx1"/>
                  </a:solidFill>
                </a:rPr>
                <a:t>02.1</a:t>
              </a:r>
            </a:p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dirty="0">
                  <a:solidFill>
                    <a:schemeClr val="tx1"/>
                  </a:solidFill>
                </a:rPr>
                <a:t>A spasso nella Roma dell’Impero e dei Papi</a:t>
              </a:r>
              <a:endParaRPr lang="it-IT" kern="1200" spc="-50" baseline="0" noProof="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833120"/>
            <a:ext cx="5867400" cy="4399883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sp>
        <p:nvSpPr>
          <p:cNvPr id="15" name="Rettangolo 14"/>
          <p:cNvSpPr/>
          <p:nvPr/>
        </p:nvSpPr>
        <p:spPr>
          <a:xfrm>
            <a:off x="137762" y="4110334"/>
            <a:ext cx="1786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attraverso la Roma più ricca di memoria, ripercorrendo </a:t>
            </a:r>
            <a:r>
              <a:rPr lang="it-IT" sz="1600" dirty="0">
                <a:solidFill>
                  <a:schemeClr val="bg1"/>
                </a:solidFill>
              </a:rPr>
              <a:t>le fasi storiche più importanti dall’impero romano fino alla Roma del Papato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98884"/>
            <a:ext cx="2436480" cy="162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65259"/>
            <a:ext cx="2160000" cy="162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80" y="2362200"/>
            <a:ext cx="2160000" cy="162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11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http://www.roma-o-matic.com/img/monumento/24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5223750" cy="547747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0" y="177800"/>
            <a:ext cx="9144000" cy="2358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0932" y="7112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1708624"/>
              <a:satOff val="-7784"/>
              <a:lumOff val="-83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po 9"/>
          <p:cNvGrpSpPr/>
          <p:nvPr/>
        </p:nvGrpSpPr>
        <p:grpSpPr>
          <a:xfrm>
            <a:off x="80932" y="1651000"/>
            <a:ext cx="1847918" cy="2235200"/>
            <a:chOff x="2288785" y="1828799"/>
            <a:chExt cx="1847918" cy="2235200"/>
          </a:xfrm>
        </p:grpSpPr>
        <p:sp>
          <p:nvSpPr>
            <p:cNvPr id="11" name="Rettangolo con angoli arrotondati sullo stesso lato 10"/>
            <p:cNvSpPr/>
            <p:nvPr/>
          </p:nvSpPr>
          <p:spPr>
            <a:xfrm rot="10800000">
              <a:off x="228878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1590726"/>
                <a:satOff val="-19418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>
            <a:xfrm rot="21600000">
              <a:off x="234561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 smtClean="0">
                  <a:solidFill>
                    <a:schemeClr val="tx1"/>
                  </a:solidFill>
                </a:rPr>
                <a:t>02.2</a:t>
              </a:r>
            </a:p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dirty="0">
                  <a:solidFill>
                    <a:schemeClr val="tx1"/>
                  </a:solidFill>
                </a:rPr>
                <a:t>Una linea immaginaria tra gli obelischi: la storia sfiora il cielo</a:t>
              </a:r>
              <a:endParaRPr lang="it-IT" kern="1200" dirty="0" smtClean="0">
                <a:solidFill>
                  <a:schemeClr val="tx1"/>
                </a:solidFill>
              </a:endParaRPr>
            </a:p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i="0" kern="1200" spc="-50" baseline="0" noProof="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37762" y="4110334"/>
            <a:ext cx="1786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a Roma </a:t>
            </a:r>
            <a:r>
              <a:rPr lang="it-IT" sz="1600" dirty="0">
                <a:solidFill>
                  <a:schemeClr val="bg1"/>
                </a:solidFill>
              </a:rPr>
              <a:t>ci sono più obelischi nella capitale italiana che in tutto </a:t>
            </a:r>
            <a:r>
              <a:rPr lang="it-IT" sz="1600" dirty="0" smtClean="0">
                <a:solidFill>
                  <a:schemeClr val="bg1"/>
                </a:solidFill>
              </a:rPr>
              <a:t>l’Egitto, e forse altrettanti esistono nei sotterranei degli edifici del centro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2715" r="6105" b="3339"/>
          <a:stretch/>
        </p:blipFill>
        <p:spPr>
          <a:xfrm>
            <a:off x="7315200" y="2872720"/>
            <a:ext cx="1620000" cy="2475228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64" y="978650"/>
            <a:ext cx="2160000" cy="162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99544"/>
            <a:ext cx="1620000" cy="243648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95" y="4862562"/>
            <a:ext cx="2436480" cy="162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77800"/>
            <a:ext cx="9144000" cy="2358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0933" y="7112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1708624"/>
              <a:satOff val="-7784"/>
              <a:lumOff val="-83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po 9"/>
          <p:cNvGrpSpPr/>
          <p:nvPr/>
        </p:nvGrpSpPr>
        <p:grpSpPr>
          <a:xfrm>
            <a:off x="80932" y="1651000"/>
            <a:ext cx="1847918" cy="2235200"/>
            <a:chOff x="2288785" y="1828799"/>
            <a:chExt cx="1847918" cy="2235200"/>
          </a:xfrm>
        </p:grpSpPr>
        <p:sp>
          <p:nvSpPr>
            <p:cNvPr id="11" name="Rettangolo con angoli arrotondati sullo stesso lato 10"/>
            <p:cNvSpPr/>
            <p:nvPr/>
          </p:nvSpPr>
          <p:spPr>
            <a:xfrm rot="10800000">
              <a:off x="228878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1590726"/>
                <a:satOff val="-19418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>
            <a:xfrm rot="21600000">
              <a:off x="234561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 smtClean="0">
                  <a:solidFill>
                    <a:schemeClr val="tx1"/>
                  </a:solidFill>
                </a:rPr>
                <a:t>02.3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dirty="0">
                  <a:solidFill>
                    <a:schemeClr val="tx1"/>
                  </a:solidFill>
                </a:rPr>
                <a:t>I luoghi della memoria: gli anni bui della Roma nazifascista</a:t>
              </a:r>
            </a:p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i="0" kern="1200" spc="-50" baseline="0" noProof="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37762" y="4110334"/>
            <a:ext cx="1786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La capitale italiana fu invasa dai tedeschi dal settembre 1943 al giugno </a:t>
            </a:r>
            <a:r>
              <a:rPr lang="it-IT" sz="1600" dirty="0" smtClean="0">
                <a:solidFill>
                  <a:schemeClr val="bg1"/>
                </a:solidFill>
              </a:rPr>
              <a:t>1944 e fu </a:t>
            </a:r>
            <a:r>
              <a:rPr lang="it-IT" sz="1600" dirty="0">
                <a:solidFill>
                  <a:schemeClr val="bg1"/>
                </a:solidFill>
              </a:rPr>
              <a:t>il periodo più cupo e più triste della storia recente della città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4374"/>
            <a:ext cx="5804391" cy="46482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7606"/>
            <a:ext cx="2160000" cy="162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20" y="2413334"/>
            <a:ext cx="1620000" cy="2413333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7606"/>
            <a:ext cx="1620000" cy="216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77800"/>
            <a:ext cx="9144000" cy="2358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80932" y="6604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1708624"/>
              <a:satOff val="-7784"/>
              <a:lumOff val="-83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po 9"/>
          <p:cNvGrpSpPr/>
          <p:nvPr/>
        </p:nvGrpSpPr>
        <p:grpSpPr>
          <a:xfrm>
            <a:off x="80932" y="1651000"/>
            <a:ext cx="1847918" cy="2235200"/>
            <a:chOff x="2288785" y="1828799"/>
            <a:chExt cx="1847918" cy="2235200"/>
          </a:xfrm>
        </p:grpSpPr>
        <p:sp>
          <p:nvSpPr>
            <p:cNvPr id="11" name="Rettangolo con angoli arrotondati sullo stesso lato 10"/>
            <p:cNvSpPr/>
            <p:nvPr/>
          </p:nvSpPr>
          <p:spPr>
            <a:xfrm rot="10800000">
              <a:off x="228878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FFC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1590726"/>
                <a:satOff val="-19418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>
            <a:xfrm rot="21600000">
              <a:off x="234561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 smtClean="0">
                  <a:solidFill>
                    <a:schemeClr val="tx1"/>
                  </a:solidFill>
                </a:rPr>
                <a:t>02.4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dirty="0">
                  <a:solidFill>
                    <a:schemeClr val="tx1"/>
                  </a:solidFill>
                </a:rPr>
                <a:t>La Roma politica: i palazzi e i luoghi di una capitale</a:t>
              </a:r>
            </a:p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i="0" kern="1200" spc="-50" baseline="0" noProof="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37762" y="4110334"/>
            <a:ext cx="1786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un itinerario geografico-simbolico della Roma politica, a partire dal momento in cui la città eterna divenne capitale </a:t>
            </a:r>
            <a:r>
              <a:rPr lang="it-IT" sz="1600" dirty="0" smtClean="0">
                <a:solidFill>
                  <a:schemeClr val="bg1"/>
                </a:solidFill>
              </a:rPr>
              <a:t>d’Italia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74372"/>
            <a:ext cx="5851636" cy="4679939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57001"/>
            <a:ext cx="1620000" cy="243648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56" y="4648200"/>
            <a:ext cx="2436480" cy="162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953000"/>
            <a:ext cx="2439529" cy="162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77800"/>
            <a:ext cx="9144000" cy="2358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80933" y="6604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3417247"/>
              <a:satOff val="-15569"/>
              <a:lumOff val="-16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uppo 19"/>
          <p:cNvGrpSpPr/>
          <p:nvPr/>
        </p:nvGrpSpPr>
        <p:grpSpPr>
          <a:xfrm>
            <a:off x="80933" y="1651000"/>
            <a:ext cx="1847918" cy="2235200"/>
            <a:chOff x="4321495" y="1828799"/>
            <a:chExt cx="1847918" cy="2235200"/>
          </a:xfrm>
        </p:grpSpPr>
        <p:sp>
          <p:nvSpPr>
            <p:cNvPr id="21" name="Rettangolo con angoli arrotondati sullo stesso lato 20"/>
            <p:cNvSpPr/>
            <p:nvPr/>
          </p:nvSpPr>
          <p:spPr>
            <a:xfrm rot="10800000">
              <a:off x="432149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3181452"/>
                <a:satOff val="-38836"/>
                <a:lumOff val="18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tangolo 21"/>
            <p:cNvSpPr/>
            <p:nvPr/>
          </p:nvSpPr>
          <p:spPr>
            <a:xfrm rot="21600000">
              <a:off x="437832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i="0" kern="1200" dirty="0" smtClean="0"/>
                <a:t>I PARCHI E LE VILLE CITTADINE</a:t>
              </a:r>
              <a:endParaRPr lang="it-IT" sz="2000" i="0" kern="1200" spc="-50" baseline="0" noProof="0" dirty="0">
                <a:latin typeface="Corbel" pitchFamily="34" charset="0"/>
              </a:endParaRPr>
            </a:p>
          </p:txBody>
        </p:sp>
      </p:grp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57400" y="16002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Roma, con il suo territorio collinare e il suo ottimo clima, ha sempre offerto la possibilità di costruire delle ville. Oggi è </a:t>
            </a:r>
            <a:r>
              <a:rPr lang="it-IT" b="1" u="sng" dirty="0">
                <a:solidFill>
                  <a:srgbClr val="00B050"/>
                </a:solidFill>
              </a:rPr>
              <a:t>la città più verde d’Europa</a:t>
            </a:r>
            <a:r>
              <a:rPr lang="it-IT" dirty="0">
                <a:solidFill>
                  <a:schemeClr val="bg1"/>
                </a:solidFill>
              </a:rPr>
              <a:t>, per il 68% ricoperta da parchi, boschi e giardini: ricca di un patrimonio naturalistico che non tutti </a:t>
            </a:r>
            <a:r>
              <a:rPr lang="it-IT" dirty="0" smtClean="0">
                <a:solidFill>
                  <a:schemeClr val="bg1"/>
                </a:solidFill>
              </a:rPr>
              <a:t>conoscono.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Le </a:t>
            </a:r>
            <a:r>
              <a:rPr lang="it-IT" dirty="0">
                <a:solidFill>
                  <a:schemeClr val="bg1"/>
                </a:solidFill>
              </a:rPr>
              <a:t>sfarzose residenze patrizie immerse nelle bellezze naturali, che dal Rinascimento all’800 sorsero entro il perimetro delle mura o nelle immediate vicinanze, regalano ancora momenti di pace e silenzio in piena zona abitata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2452688" y="4419600"/>
            <a:ext cx="439782" cy="43978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asellaDiTesto 14"/>
          <p:cNvSpPr txBox="1"/>
          <p:nvPr/>
        </p:nvSpPr>
        <p:spPr>
          <a:xfrm>
            <a:off x="1905000" y="5026047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Villa Doria </a:t>
            </a:r>
            <a:r>
              <a:rPr lang="it-IT" sz="1600" dirty="0" err="1">
                <a:solidFill>
                  <a:schemeClr val="bg1"/>
                </a:solidFill>
              </a:rPr>
              <a:t>Pamphili</a:t>
            </a:r>
            <a:r>
              <a:rPr lang="it-IT" sz="1600" dirty="0">
                <a:solidFill>
                  <a:schemeClr val="bg1"/>
                </a:solidFill>
              </a:rPr>
              <a:t>: cultura, natura, sport, svago</a:t>
            </a:r>
          </a:p>
        </p:txBody>
      </p:sp>
      <p:sp>
        <p:nvSpPr>
          <p:cNvPr id="17" name="Ovale 16"/>
          <p:cNvSpPr/>
          <p:nvPr/>
        </p:nvSpPr>
        <p:spPr>
          <a:xfrm>
            <a:off x="4263061" y="4419600"/>
            <a:ext cx="439782" cy="43978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asellaDiTesto 17"/>
          <p:cNvSpPr txBox="1"/>
          <p:nvPr/>
        </p:nvSpPr>
        <p:spPr>
          <a:xfrm>
            <a:off x="3810000" y="5026047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Villa Borghese: il Parco dei musei</a:t>
            </a:r>
          </a:p>
        </p:txBody>
      </p:sp>
      <p:sp>
        <p:nvSpPr>
          <p:cNvPr id="24" name="Ovale 23"/>
          <p:cNvSpPr/>
          <p:nvPr/>
        </p:nvSpPr>
        <p:spPr>
          <a:xfrm>
            <a:off x="6123136" y="4419600"/>
            <a:ext cx="439782" cy="43978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asellaDiTesto 24"/>
          <p:cNvSpPr txBox="1"/>
          <p:nvPr/>
        </p:nvSpPr>
        <p:spPr>
          <a:xfrm>
            <a:off x="5562600" y="5026047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Villa </a:t>
            </a:r>
            <a:r>
              <a:rPr lang="it-IT" dirty="0" err="1"/>
              <a:t>Torlonia</a:t>
            </a:r>
            <a:r>
              <a:rPr lang="it-IT" dirty="0"/>
              <a:t>: da tenuta agricola a villa di lusso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7" name="Ovale 26"/>
          <p:cNvSpPr/>
          <p:nvPr/>
        </p:nvSpPr>
        <p:spPr>
          <a:xfrm>
            <a:off x="8036207" y="4419600"/>
            <a:ext cx="439782" cy="43978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CasellaDiTesto 27"/>
          <p:cNvSpPr txBox="1"/>
          <p:nvPr/>
        </p:nvSpPr>
        <p:spPr>
          <a:xfrm>
            <a:off x="7467600" y="5026047"/>
            <a:ext cx="1474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Parco degli acquedotti: il crocevia della rete idrica romana di ieri e di oggi</a:t>
            </a:r>
          </a:p>
        </p:txBody>
      </p:sp>
    </p:spTree>
    <p:extLst>
      <p:ext uri="{BB962C8B-B14F-4D97-AF65-F5344CB8AC3E}">
        <p14:creationId xmlns:p14="http://schemas.microsoft.com/office/powerpoint/2010/main" val="38797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82880"/>
            <a:ext cx="9144000" cy="230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86012" y="6604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5125871"/>
              <a:satOff val="-23353"/>
              <a:lumOff val="-250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po 15"/>
          <p:cNvGrpSpPr/>
          <p:nvPr/>
        </p:nvGrpSpPr>
        <p:grpSpPr>
          <a:xfrm>
            <a:off x="86011" y="1651000"/>
            <a:ext cx="1847918" cy="2235200"/>
            <a:chOff x="6354206" y="1828799"/>
            <a:chExt cx="1847918" cy="2235200"/>
          </a:xfrm>
        </p:grpSpPr>
        <p:sp>
          <p:nvSpPr>
            <p:cNvPr id="17" name="Rettangolo con angoli arrotondati sullo stesso lato 16"/>
            <p:cNvSpPr/>
            <p:nvPr/>
          </p:nvSpPr>
          <p:spPr>
            <a:xfrm rot="10800000">
              <a:off x="6354206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4772177"/>
                <a:satOff val="-58254"/>
                <a:lumOff val="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/>
            <p:cNvSpPr/>
            <p:nvPr/>
          </p:nvSpPr>
          <p:spPr>
            <a:xfrm rot="21600000">
              <a:off x="6411036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i="0" kern="1200" dirty="0" smtClean="0"/>
                <a:t>A PICCOLI PASSI: ITINERARI PER I PIÙ PICCOLI</a:t>
              </a:r>
              <a:endParaRPr lang="it-IT" sz="2000" i="0" kern="1200" spc="-50" baseline="0" noProof="0" dirty="0">
                <a:latin typeface="Corbel" pitchFamily="34" charset="0"/>
              </a:endParaRPr>
            </a:p>
          </p:txBody>
        </p:sp>
      </p:grp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57400" y="1600200"/>
            <a:ext cx="701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Vogliamo aiutare i nostri figli a riappropriarsi del piacere di camminare. </a:t>
            </a:r>
            <a:r>
              <a:rPr lang="it-IT" b="1" dirty="0">
                <a:solidFill>
                  <a:srgbClr val="0070C0"/>
                </a:solidFill>
              </a:rPr>
              <a:t>Visitare Roma in compagnia dei bambini </a:t>
            </a:r>
            <a:r>
              <a:rPr lang="it-IT" dirty="0">
                <a:solidFill>
                  <a:schemeClr val="bg1"/>
                </a:solidFill>
              </a:rPr>
              <a:t>può essere un’esperienza divertente e piacevole.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Con </a:t>
            </a:r>
            <a:r>
              <a:rPr lang="it-IT" i="1" dirty="0">
                <a:solidFill>
                  <a:schemeClr val="bg1"/>
                </a:solidFill>
              </a:rPr>
              <a:t>Agnese Zanotti </a:t>
            </a:r>
            <a:r>
              <a:rPr lang="it-IT" dirty="0">
                <a:solidFill>
                  <a:schemeClr val="bg1"/>
                </a:solidFill>
              </a:rPr>
              <a:t>siamo partite dalla considerazione che i bambini sono pieni di energia ma si annoiano presto, ed è quindi essenziale stuzzicare in ogni momento la loro fantasia ed immaginazione: le passeggiate </a:t>
            </a:r>
            <a:r>
              <a:rPr lang="it-IT" dirty="0" smtClean="0">
                <a:solidFill>
                  <a:schemeClr val="bg1"/>
                </a:solidFill>
              </a:rPr>
              <a:t>sono </a:t>
            </a:r>
            <a:r>
              <a:rPr lang="it-IT" dirty="0">
                <a:solidFill>
                  <a:schemeClr val="bg1"/>
                </a:solidFill>
              </a:rPr>
              <a:t>state pensate come gioco itinerante, con curiosità e argomenti che coinvolgono i più piccoli in modo attivo, facendoli interagire con i monumenti della città.</a:t>
            </a:r>
          </a:p>
        </p:txBody>
      </p:sp>
      <p:sp>
        <p:nvSpPr>
          <p:cNvPr id="11" name="Ovale 10"/>
          <p:cNvSpPr/>
          <p:nvPr/>
        </p:nvSpPr>
        <p:spPr>
          <a:xfrm>
            <a:off x="2452688" y="4498953"/>
            <a:ext cx="439782" cy="439782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asellaDiTesto 18"/>
          <p:cNvSpPr txBox="1"/>
          <p:nvPr/>
        </p:nvSpPr>
        <p:spPr>
          <a:xfrm>
            <a:off x="1905000" y="51054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I fantasmi di Roma: gli spettri vagabondi nella notte romana</a:t>
            </a:r>
          </a:p>
        </p:txBody>
      </p:sp>
      <p:sp>
        <p:nvSpPr>
          <p:cNvPr id="21" name="Ovale 20"/>
          <p:cNvSpPr/>
          <p:nvPr/>
        </p:nvSpPr>
        <p:spPr>
          <a:xfrm>
            <a:off x="4263061" y="4498953"/>
            <a:ext cx="439782" cy="439782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asellaDiTesto 21"/>
          <p:cNvSpPr txBox="1"/>
          <p:nvPr/>
        </p:nvSpPr>
        <p:spPr>
          <a:xfrm>
            <a:off x="3622040" y="51054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Le statue parlanti: ridendo e scherzando … alla fine c’è sempre un fondo di verità</a:t>
            </a:r>
          </a:p>
        </p:txBody>
      </p:sp>
      <p:sp>
        <p:nvSpPr>
          <p:cNvPr id="24" name="Ovale 23"/>
          <p:cNvSpPr/>
          <p:nvPr/>
        </p:nvSpPr>
        <p:spPr>
          <a:xfrm>
            <a:off x="6123136" y="4498953"/>
            <a:ext cx="439782" cy="439782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asellaDiTesto 24"/>
          <p:cNvSpPr txBox="1"/>
          <p:nvPr/>
        </p:nvSpPr>
        <p:spPr>
          <a:xfrm>
            <a:off x="5562600" y="510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Tra presepi e befane</a:t>
            </a:r>
          </a:p>
        </p:txBody>
      </p:sp>
      <p:sp>
        <p:nvSpPr>
          <p:cNvPr id="27" name="Ovale 26"/>
          <p:cNvSpPr/>
          <p:nvPr/>
        </p:nvSpPr>
        <p:spPr>
          <a:xfrm>
            <a:off x="8036207" y="4498953"/>
            <a:ext cx="439782" cy="439782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CasellaDiTesto 27"/>
          <p:cNvSpPr txBox="1"/>
          <p:nvPr/>
        </p:nvSpPr>
        <p:spPr>
          <a:xfrm>
            <a:off x="7467600" y="5105400"/>
            <a:ext cx="1474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Una passeggiata lungo la Regina delle </a:t>
            </a:r>
            <a:r>
              <a:rPr lang="it-IT" sz="1600" dirty="0" smtClean="0">
                <a:solidFill>
                  <a:schemeClr val="bg1"/>
                </a:solidFill>
              </a:rPr>
              <a:t>strade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(la </a:t>
            </a:r>
            <a:r>
              <a:rPr lang="it-IT" sz="1600" dirty="0">
                <a:solidFill>
                  <a:schemeClr val="bg1"/>
                </a:solidFill>
              </a:rPr>
              <a:t>via Appia Antica)</a:t>
            </a:r>
          </a:p>
        </p:txBody>
      </p:sp>
    </p:spTree>
    <p:extLst>
      <p:ext uri="{BB962C8B-B14F-4D97-AF65-F5344CB8AC3E}">
        <p14:creationId xmlns:p14="http://schemas.microsoft.com/office/powerpoint/2010/main" val="38970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182880"/>
            <a:ext cx="9144000" cy="230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8920" y="762000"/>
            <a:ext cx="356108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È IL NORDIC WALKING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</a:rPr>
              <a:t>Il nordic walking non è altro che una </a:t>
            </a:r>
            <a:r>
              <a:rPr lang="it-IT" b="1" dirty="0">
                <a:solidFill>
                  <a:schemeClr val="bg1"/>
                </a:solidFill>
              </a:rPr>
              <a:t>camminata naturale </a:t>
            </a:r>
            <a:r>
              <a:rPr lang="it-IT" dirty="0">
                <a:solidFill>
                  <a:schemeClr val="bg1"/>
                </a:solidFill>
              </a:rPr>
              <a:t>alla quale viene aggiunto l</a:t>
            </a:r>
            <a:r>
              <a:rPr lang="it-IT" altLang="ja-JP" dirty="0">
                <a:solidFill>
                  <a:schemeClr val="bg1"/>
                </a:solidFill>
              </a:rPr>
              <a:t>’</a:t>
            </a:r>
            <a:r>
              <a:rPr lang="it-IT" altLang="ja-JP" b="1" dirty="0">
                <a:solidFill>
                  <a:schemeClr val="bg1"/>
                </a:solidFill>
              </a:rPr>
              <a:t>utilizzo funzionale di due bastoncini</a:t>
            </a:r>
            <a:r>
              <a:rPr lang="it-IT" altLang="ja-JP" dirty="0">
                <a:solidFill>
                  <a:schemeClr val="bg1"/>
                </a:solidFill>
              </a:rPr>
              <a:t> per apportare tutta una serie di benefici.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</a:rPr>
              <a:t>Bastoncini che hanno la funzione di spinta per coinvolgere il maggior numero di muscoli possibile al </a:t>
            </a:r>
            <a:r>
              <a:rPr lang="it-IT" dirty="0" smtClean="0">
                <a:solidFill>
                  <a:schemeClr val="bg1"/>
                </a:solidFill>
              </a:rPr>
              <a:t>fine </a:t>
            </a:r>
            <a:r>
              <a:rPr lang="it-IT" dirty="0">
                <a:solidFill>
                  <a:schemeClr val="bg1"/>
                </a:solidFill>
              </a:rPr>
              <a:t>di aumentare il dispendio energetico e per favorire un esercizio benefico a livello cardiocircolatorio.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</a:rPr>
              <a:t>Per ottenere comunque il massimo dei benefici ed avere la massima efficienza dai movimenti, la tecnica diventa determinante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chemeClr val="bg1"/>
                </a:solidFill>
              </a:rPr>
              <a:t>Considerando che </a:t>
            </a:r>
            <a:r>
              <a:rPr lang="it-IT" b="1" dirty="0">
                <a:solidFill>
                  <a:schemeClr val="bg1"/>
                </a:solidFill>
              </a:rPr>
              <a:t>il nordic walking è un</a:t>
            </a:r>
            <a:r>
              <a:rPr lang="ja-JP" altLang="it-IT" b="1" dirty="0">
                <a:solidFill>
                  <a:schemeClr val="bg1"/>
                </a:solidFill>
              </a:rPr>
              <a:t>’</a:t>
            </a:r>
            <a:r>
              <a:rPr lang="it-IT" altLang="ja-JP" b="1" dirty="0">
                <a:solidFill>
                  <a:schemeClr val="bg1"/>
                </a:solidFill>
              </a:rPr>
              <a:t>attività fisica che può essere praticata ovunque</a:t>
            </a:r>
            <a:r>
              <a:rPr lang="it-IT" altLang="ja-JP" dirty="0">
                <a:solidFill>
                  <a:schemeClr val="bg1"/>
                </a:solidFill>
              </a:rPr>
              <a:t>, l</a:t>
            </a:r>
            <a:r>
              <a:rPr lang="ja-JP" altLang="it-IT" dirty="0">
                <a:solidFill>
                  <a:schemeClr val="bg1"/>
                </a:solidFill>
              </a:rPr>
              <a:t>’</a:t>
            </a:r>
            <a:r>
              <a:rPr lang="it-IT" altLang="ja-JP" dirty="0">
                <a:solidFill>
                  <a:schemeClr val="bg1"/>
                </a:solidFill>
              </a:rPr>
              <a:t>Italia potrebbe essere considerata un</a:t>
            </a:r>
            <a:r>
              <a:rPr lang="ja-JP" altLang="it-IT" dirty="0">
                <a:solidFill>
                  <a:schemeClr val="bg1"/>
                </a:solidFill>
              </a:rPr>
              <a:t>’</a:t>
            </a:r>
            <a:r>
              <a:rPr lang="it-IT" altLang="ja-JP" dirty="0">
                <a:solidFill>
                  <a:schemeClr val="bg1"/>
                </a:solidFill>
              </a:rPr>
              <a:t>unica palestra </a:t>
            </a:r>
            <a:r>
              <a:rPr lang="it-IT" altLang="ja-JP" dirty="0" smtClean="0">
                <a:solidFill>
                  <a:schemeClr val="bg1"/>
                </a:solidFill>
              </a:rPr>
              <a:t>all’aperto</a:t>
            </a:r>
            <a:r>
              <a:rPr lang="it-IT" altLang="ja-JP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" name="Immagine 11" descr="logo-puli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8" y="1524000"/>
            <a:ext cx="4641233" cy="108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9" y="2895600"/>
            <a:ext cx="4641233" cy="280202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848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182880"/>
            <a:ext cx="9144000" cy="230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59400" y="533400"/>
            <a:ext cx="370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i="1" dirty="0">
                <a:solidFill>
                  <a:schemeClr val="bg1"/>
                </a:solidFill>
              </a:rPr>
              <a:t>Camminare vicino a casa è una delle grandi scoperte che possiamo </a:t>
            </a:r>
            <a:r>
              <a:rPr lang="it-IT" sz="1400" i="1" dirty="0" smtClean="0">
                <a:solidFill>
                  <a:schemeClr val="bg1"/>
                </a:solidFill>
              </a:rPr>
              <a:t>fare</a:t>
            </a:r>
            <a:endParaRPr lang="it-IT" sz="1400" dirty="0">
              <a:solidFill>
                <a:schemeClr val="bg1"/>
              </a:solidFill>
            </a:endParaRPr>
          </a:p>
          <a:p>
            <a:pPr algn="r"/>
            <a:r>
              <a:rPr lang="it-IT" sz="1400" dirty="0">
                <a:solidFill>
                  <a:schemeClr val="bg1"/>
                </a:solidFill>
              </a:rPr>
              <a:t>Luca </a:t>
            </a:r>
            <a:r>
              <a:rPr lang="it-IT" sz="1400" dirty="0" err="1">
                <a:solidFill>
                  <a:schemeClr val="bg1"/>
                </a:solidFill>
              </a:rPr>
              <a:t>Gianotti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800" y="2743200"/>
            <a:ext cx="254812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NORDIC WALKING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uno sguardo diverso su luoghi conosciuti solitamente solo come routine, spazi da attraversare, vedere e non guardare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un abbinamento dell’esercizio </a:t>
            </a:r>
            <a:r>
              <a:rPr lang="it-IT" dirty="0">
                <a:solidFill>
                  <a:schemeClr val="bg1"/>
                </a:solidFill>
              </a:rPr>
              <a:t>fisico con la curiosità per scorci inesplorati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3657600" y="1623060"/>
            <a:ext cx="4797552" cy="3026664"/>
            <a:chOff x="4077208" y="1752600"/>
            <a:chExt cx="4797552" cy="302666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208" y="1752600"/>
              <a:ext cx="4035552" cy="3026664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ttangolo 14"/>
            <p:cNvSpPr/>
            <p:nvPr/>
          </p:nvSpPr>
          <p:spPr>
            <a:xfrm flipV="1">
              <a:off x="4077208" y="1837202"/>
              <a:ext cx="1371600" cy="7429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077208" y="1862428"/>
              <a:ext cx="137160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2005</a:t>
              </a:r>
            </a:p>
            <a:p>
              <a:pPr>
                <a:spcAft>
                  <a:spcPts val="600"/>
                </a:spcAft>
              </a:pPr>
              <a:r>
                <a:rPr lang="it-IT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 fiume in città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876800" y="2590800"/>
            <a:ext cx="4114800" cy="3962400"/>
            <a:chOff x="4953000" y="2514600"/>
            <a:chExt cx="4114800" cy="3962400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514600"/>
              <a:ext cx="2971800" cy="3962400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ettangolo 15"/>
            <p:cNvSpPr/>
            <p:nvPr/>
          </p:nvSpPr>
          <p:spPr>
            <a:xfrm flipV="1">
              <a:off x="4953000" y="2593295"/>
              <a:ext cx="1610360" cy="7429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953000" y="2618521"/>
              <a:ext cx="161036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it-IT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2006</a:t>
              </a:r>
            </a:p>
            <a:p>
              <a:pPr>
                <a:spcAft>
                  <a:spcPts val="600"/>
                </a:spcAft>
              </a:pPr>
              <a:r>
                <a:rPr lang="it-IT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 statue parlanti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656944"/>
            <a:ext cx="2743200" cy="18440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739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67011359"/>
              </p:ext>
            </p:extLst>
          </p:nvPr>
        </p:nvGraphicFramePr>
        <p:xfrm>
          <a:off x="381000" y="19558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ttangolo 8"/>
          <p:cNvSpPr/>
          <p:nvPr/>
        </p:nvSpPr>
        <p:spPr>
          <a:xfrm>
            <a:off x="0" y="177800"/>
            <a:ext cx="9144000" cy="2358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5800" y="762000"/>
            <a:ext cx="7924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Con il </a:t>
            </a:r>
            <a:r>
              <a:rPr lang="it-IT" dirty="0" err="1" smtClean="0">
                <a:solidFill>
                  <a:schemeClr val="bg1"/>
                </a:solidFill>
              </a:rPr>
              <a:t>Walking</a:t>
            </a:r>
            <a:r>
              <a:rPr lang="it-IT" dirty="0" smtClean="0">
                <a:solidFill>
                  <a:schemeClr val="bg1"/>
                </a:solidFill>
              </a:rPr>
              <a:t> Center Italia abbiamo proposto tanti itinerari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smtClean="0">
                <a:solidFill>
                  <a:schemeClr val="bg1"/>
                </a:solidFill>
              </a:rPr>
              <a:t>proposte </a:t>
            </a:r>
            <a:r>
              <a:rPr lang="it-IT" dirty="0" smtClean="0">
                <a:solidFill>
                  <a:schemeClr val="bg1"/>
                </a:solidFill>
              </a:rPr>
              <a:t>particolarmente eterogenee tra loro per </a:t>
            </a:r>
            <a:r>
              <a:rPr lang="it-IT" b="1" dirty="0" smtClean="0">
                <a:solidFill>
                  <a:schemeClr val="bg1"/>
                </a:solidFill>
              </a:rPr>
              <a:t>raccontare </a:t>
            </a:r>
            <a:r>
              <a:rPr lang="it-IT" b="1" dirty="0" smtClean="0">
                <a:solidFill>
                  <a:schemeClr val="bg1"/>
                </a:solidFill>
              </a:rPr>
              <a:t>l’estrema </a:t>
            </a:r>
            <a:r>
              <a:rPr lang="it-IT" b="1" dirty="0">
                <a:solidFill>
                  <a:schemeClr val="bg1"/>
                </a:solidFill>
              </a:rPr>
              <a:t>ricchezza e varietà delle risorse che la </a:t>
            </a:r>
            <a:r>
              <a:rPr lang="it-IT" b="1" i="1" dirty="0">
                <a:solidFill>
                  <a:schemeClr val="bg1"/>
                </a:solidFill>
              </a:rPr>
              <a:t>Città eterna </a:t>
            </a:r>
            <a:r>
              <a:rPr lang="it-IT" b="1" dirty="0">
                <a:solidFill>
                  <a:schemeClr val="bg1"/>
                </a:solidFill>
              </a:rPr>
              <a:t>ha da offrire</a:t>
            </a:r>
          </a:p>
        </p:txBody>
      </p:sp>
    </p:spTree>
    <p:extLst>
      <p:ext uri="{BB962C8B-B14F-4D97-AF65-F5344CB8AC3E}">
        <p14:creationId xmlns:p14="http://schemas.microsoft.com/office/powerpoint/2010/main" val="370026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82880"/>
            <a:ext cx="9144000" cy="230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80931" y="6604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uppo 15"/>
          <p:cNvGrpSpPr/>
          <p:nvPr/>
        </p:nvGrpSpPr>
        <p:grpSpPr>
          <a:xfrm>
            <a:off x="80931" y="1651000"/>
            <a:ext cx="1847918" cy="2235200"/>
            <a:chOff x="256075" y="1828799"/>
            <a:chExt cx="1847918" cy="2235200"/>
          </a:xfrm>
        </p:grpSpPr>
        <p:sp>
          <p:nvSpPr>
            <p:cNvPr id="17" name="Rettangolo con angoli arrotondati sullo stesso lato 16"/>
            <p:cNvSpPr/>
            <p:nvPr/>
          </p:nvSpPr>
          <p:spPr>
            <a:xfrm rot="10800000">
              <a:off x="25607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/>
            <p:cNvSpPr/>
            <p:nvPr/>
          </p:nvSpPr>
          <p:spPr>
            <a:xfrm rot="21600000">
              <a:off x="31290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i="0" kern="1200" dirty="0" smtClean="0"/>
                <a:t>LA SCOPERTA URBANISTICA DELLA CITTÀ</a:t>
              </a:r>
              <a:endParaRPr lang="it-IT" sz="2000" i="0" kern="1200" spc="-50" baseline="0" noProof="0" dirty="0">
                <a:latin typeface="Corbel" pitchFamily="34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2057400" y="1600200"/>
            <a:ext cx="701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La Roma d’oggi riflette le stratificazioni dei tre millenni che l’hanno fatta com’è, concentrando in questa città tutta la storia d’Europa e del Mediterraneo: la sua dimensione di grande metropoli (la prima dell’umanità) la si può ritrovare nelle zone più recenti come nelle persistenze antiche.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Ciascuno </a:t>
            </a:r>
            <a:r>
              <a:rPr lang="it-IT" dirty="0">
                <a:solidFill>
                  <a:schemeClr val="bg1"/>
                </a:solidFill>
              </a:rPr>
              <a:t>dei suoi quartieri racconta frammenti di una </a:t>
            </a:r>
            <a:r>
              <a:rPr lang="it-IT" b="1" dirty="0">
                <a:solidFill>
                  <a:srgbClr val="FF0000"/>
                </a:solidFill>
              </a:rPr>
              <a:t>vicenda urbanistica e architettonica la cui complessità non ha eguali</a:t>
            </a:r>
            <a:r>
              <a:rPr lang="it-IT" dirty="0">
                <a:solidFill>
                  <a:schemeClr val="bg1"/>
                </a:solidFill>
              </a:rPr>
              <a:t>: gli itinerari </a:t>
            </a:r>
            <a:r>
              <a:rPr lang="it-IT" dirty="0" smtClean="0">
                <a:solidFill>
                  <a:schemeClr val="bg1"/>
                </a:solidFill>
              </a:rPr>
              <a:t>proposti </a:t>
            </a:r>
            <a:r>
              <a:rPr lang="it-IT" dirty="0">
                <a:solidFill>
                  <a:schemeClr val="bg1"/>
                </a:solidFill>
              </a:rPr>
              <a:t>sono un primo passo per guardare la Capitale anche nella sua evoluzione urbana.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905000" y="4419600"/>
            <a:ext cx="1524000" cy="1437444"/>
            <a:chOff x="1676400" y="4498953"/>
            <a:chExt cx="1524000" cy="1437444"/>
          </a:xfrm>
        </p:grpSpPr>
        <p:sp>
          <p:nvSpPr>
            <p:cNvPr id="10" name="Ovale 9"/>
            <p:cNvSpPr/>
            <p:nvPr/>
          </p:nvSpPr>
          <p:spPr>
            <a:xfrm>
              <a:off x="2224088" y="4498953"/>
              <a:ext cx="439782" cy="439782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CasellaDiTesto 2"/>
            <p:cNvSpPr txBox="1"/>
            <p:nvPr/>
          </p:nvSpPr>
          <p:spPr>
            <a:xfrm>
              <a:off x="1676400" y="5105400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>
                  <a:solidFill>
                    <a:schemeClr val="bg1"/>
                  </a:solidFill>
                </a:rPr>
                <a:t>L’Eur</a:t>
              </a:r>
              <a:r>
                <a:rPr lang="it-IT" sz="1600" dirty="0">
                  <a:solidFill>
                    <a:schemeClr val="bg1"/>
                  </a:solidFill>
                </a:rPr>
                <a:t> quartiere moderno e contemporaneo</a:t>
              </a: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810000" y="4419600"/>
            <a:ext cx="1371600" cy="1437444"/>
            <a:chOff x="3733800" y="4498953"/>
            <a:chExt cx="1371600" cy="1437444"/>
          </a:xfrm>
        </p:grpSpPr>
        <p:sp>
          <p:nvSpPr>
            <p:cNvPr id="21" name="Ovale 20"/>
            <p:cNvSpPr/>
            <p:nvPr/>
          </p:nvSpPr>
          <p:spPr>
            <a:xfrm>
              <a:off x="4186861" y="4498953"/>
              <a:ext cx="439782" cy="439782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asellaDiTesto 26"/>
            <p:cNvSpPr txBox="1"/>
            <p:nvPr/>
          </p:nvSpPr>
          <p:spPr>
            <a:xfrm>
              <a:off x="3733800" y="51054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bg1"/>
                  </a:solidFill>
                </a:rPr>
                <a:t>Il Flaminio e le Olimpiadi di Roma 1960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5562600" y="4419600"/>
            <a:ext cx="1524000" cy="1437444"/>
            <a:chOff x="5589098" y="4498953"/>
            <a:chExt cx="1524000" cy="1437444"/>
          </a:xfrm>
        </p:grpSpPr>
        <p:sp>
          <p:nvSpPr>
            <p:cNvPr id="22" name="Ovale 21"/>
            <p:cNvSpPr/>
            <p:nvPr/>
          </p:nvSpPr>
          <p:spPr>
            <a:xfrm>
              <a:off x="6149634" y="4498953"/>
              <a:ext cx="439782" cy="439782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asellaDiTesto 27"/>
            <p:cNvSpPr txBox="1"/>
            <p:nvPr/>
          </p:nvSpPr>
          <p:spPr>
            <a:xfrm>
              <a:off x="5589098" y="5105400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it-IT" dirty="0"/>
                <a:t>Garbatella e Testaccio: la Roma operaia 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7467600" y="4419600"/>
            <a:ext cx="1474298" cy="1437444"/>
            <a:chOff x="7543800" y="4498953"/>
            <a:chExt cx="1474298" cy="1437444"/>
          </a:xfrm>
        </p:grpSpPr>
        <p:sp>
          <p:nvSpPr>
            <p:cNvPr id="26" name="Ovale 25"/>
            <p:cNvSpPr/>
            <p:nvPr/>
          </p:nvSpPr>
          <p:spPr>
            <a:xfrm>
              <a:off x="8112407" y="4498953"/>
              <a:ext cx="439782" cy="439782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asellaDiTesto 28"/>
            <p:cNvSpPr txBox="1"/>
            <p:nvPr/>
          </p:nvSpPr>
          <p:spPr>
            <a:xfrm>
              <a:off x="7543800" y="5105400"/>
              <a:ext cx="1474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bg1"/>
                  </a:solidFill>
                </a:rPr>
                <a:t>Gianicolo e Trastevere … </a:t>
              </a:r>
              <a:r>
                <a:rPr lang="it-IT" sz="1600" i="1" dirty="0" err="1">
                  <a:solidFill>
                    <a:schemeClr val="bg1"/>
                  </a:solidFill>
                </a:rPr>
                <a:t>er</a:t>
              </a:r>
              <a:r>
                <a:rPr lang="it-IT" sz="1600" i="1" dirty="0">
                  <a:solidFill>
                    <a:schemeClr val="bg1"/>
                  </a:solidFill>
                </a:rPr>
                <a:t> core de Roma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2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82880"/>
            <a:ext cx="9144000" cy="230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80932" y="76200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80931" y="1651000"/>
            <a:ext cx="1847918" cy="2235200"/>
            <a:chOff x="256075" y="1828799"/>
            <a:chExt cx="1847918" cy="2235200"/>
          </a:xfrm>
        </p:grpSpPr>
        <p:sp>
          <p:nvSpPr>
            <p:cNvPr id="17" name="Rettangolo con angoli arrotondati sullo stesso lato 16"/>
            <p:cNvSpPr/>
            <p:nvPr/>
          </p:nvSpPr>
          <p:spPr>
            <a:xfrm rot="10800000">
              <a:off x="25607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/>
            <p:cNvSpPr/>
            <p:nvPr/>
          </p:nvSpPr>
          <p:spPr>
            <a:xfrm rot="21600000">
              <a:off x="31290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 smtClean="0"/>
                <a:t>01.1</a:t>
              </a:r>
            </a:p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pc="-50" baseline="0" noProof="0" dirty="0" err="1" smtClean="0">
                  <a:latin typeface="Corbel" pitchFamily="34" charset="0"/>
                </a:rPr>
                <a:t>L’Eur</a:t>
              </a:r>
              <a:r>
                <a:rPr lang="it-IT" spc="-50" baseline="0" noProof="0" dirty="0" smtClean="0">
                  <a:latin typeface="Corbel" pitchFamily="34" charset="0"/>
                </a:rPr>
                <a:t> quartiere moderno e contemporaneo</a:t>
              </a:r>
              <a:endParaRPr lang="it-IT" i="0" kern="1200" spc="-50" baseline="0" noProof="0" dirty="0">
                <a:latin typeface="Corbel" pitchFamily="34" charset="0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" y="534153"/>
            <a:ext cx="6172200" cy="446889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290320"/>
            <a:ext cx="2160000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63" y="4800600"/>
            <a:ext cx="2417474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3876812"/>
            <a:ext cx="2160000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Rettangolo 14"/>
          <p:cNvSpPr/>
          <p:nvPr/>
        </p:nvSpPr>
        <p:spPr>
          <a:xfrm>
            <a:off x="137761" y="4110334"/>
            <a:ext cx="17910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un episodio atipico all’interno del </a:t>
            </a:r>
            <a:r>
              <a:rPr lang="it-IT" sz="1600" dirty="0" smtClean="0">
                <a:solidFill>
                  <a:schemeClr val="bg1"/>
                </a:solidFill>
              </a:rPr>
              <a:t>pur composito </a:t>
            </a:r>
            <a:r>
              <a:rPr lang="it-IT" sz="1600" dirty="0">
                <a:solidFill>
                  <a:schemeClr val="bg1"/>
                </a:solidFill>
              </a:rPr>
              <a:t>panorama di </a:t>
            </a:r>
            <a:r>
              <a:rPr lang="it-IT" sz="1600" dirty="0" smtClean="0">
                <a:solidFill>
                  <a:schemeClr val="bg1"/>
                </a:solidFill>
              </a:rPr>
              <a:t>Roma, una combinazione di costruzioni </a:t>
            </a:r>
            <a:r>
              <a:rPr lang="it-IT" sz="1600" dirty="0">
                <a:solidFill>
                  <a:schemeClr val="bg1"/>
                </a:solidFill>
              </a:rPr>
              <a:t>del periodo </a:t>
            </a:r>
            <a:r>
              <a:rPr lang="it-IT" sz="1600" dirty="0" smtClean="0">
                <a:solidFill>
                  <a:schemeClr val="bg1"/>
                </a:solidFill>
              </a:rPr>
              <a:t>fascista e di epoca moderna 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82880"/>
            <a:ext cx="9144000" cy="230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80931" y="6604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80931" y="1651000"/>
            <a:ext cx="1847918" cy="2235200"/>
            <a:chOff x="256075" y="1828799"/>
            <a:chExt cx="1847918" cy="2235200"/>
          </a:xfrm>
        </p:grpSpPr>
        <p:sp>
          <p:nvSpPr>
            <p:cNvPr id="17" name="Rettangolo con angoli arrotondati sullo stesso lato 16"/>
            <p:cNvSpPr/>
            <p:nvPr/>
          </p:nvSpPr>
          <p:spPr>
            <a:xfrm rot="10800000">
              <a:off x="25607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/>
            <p:cNvSpPr/>
            <p:nvPr/>
          </p:nvSpPr>
          <p:spPr>
            <a:xfrm rot="21600000">
              <a:off x="31290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 smtClean="0"/>
                <a:t>01.2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Il Flaminio e </a:t>
              </a:r>
              <a:r>
                <a:rPr lang="it-IT" dirty="0">
                  <a:solidFill>
                    <a:schemeClr val="bg1"/>
                  </a:solidFill>
                </a:rPr>
                <a:t>le Olimpiadi di Roma 1960</a:t>
              </a: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05" y="609600"/>
            <a:ext cx="6123695" cy="459207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sp>
        <p:nvSpPr>
          <p:cNvPr id="15" name="Rettangolo 14"/>
          <p:cNvSpPr/>
          <p:nvPr/>
        </p:nvSpPr>
        <p:spPr>
          <a:xfrm>
            <a:off x="137761" y="4110334"/>
            <a:ext cx="17910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il carattere di polo </a:t>
            </a:r>
            <a:r>
              <a:rPr lang="it-IT" sz="1600" dirty="0">
                <a:solidFill>
                  <a:schemeClr val="bg1"/>
                </a:solidFill>
              </a:rPr>
              <a:t>culturale, per l'intrattenimento sportivo e il tempo </a:t>
            </a:r>
            <a:r>
              <a:rPr lang="it-IT" sz="1600" dirty="0" smtClean="0">
                <a:solidFill>
                  <a:schemeClr val="bg1"/>
                </a:solidFill>
              </a:rPr>
              <a:t>libero nasce all’inizio del ‘900 e si consolida in </a:t>
            </a:r>
            <a:r>
              <a:rPr lang="it-IT" sz="1600" dirty="0">
                <a:solidFill>
                  <a:schemeClr val="bg1"/>
                </a:solidFill>
              </a:rPr>
              <a:t>età </a:t>
            </a:r>
            <a:r>
              <a:rPr lang="it-IT" sz="1600" dirty="0" smtClean="0">
                <a:solidFill>
                  <a:schemeClr val="bg1"/>
                </a:solidFill>
              </a:rPr>
              <a:t>contemporanea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40" y="4800600"/>
            <a:ext cx="2224893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020748"/>
            <a:ext cx="1620000" cy="241333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91675"/>
            <a:ext cx="2413333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7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82880"/>
            <a:ext cx="9144000" cy="230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75851" y="9144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9000" b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80931" y="1651000"/>
            <a:ext cx="1847918" cy="2235200"/>
            <a:chOff x="256075" y="1828799"/>
            <a:chExt cx="1847918" cy="2235200"/>
          </a:xfrm>
        </p:grpSpPr>
        <p:sp>
          <p:nvSpPr>
            <p:cNvPr id="17" name="Rettangolo con angoli arrotondati sullo stesso lato 16"/>
            <p:cNvSpPr/>
            <p:nvPr/>
          </p:nvSpPr>
          <p:spPr>
            <a:xfrm rot="10800000">
              <a:off x="25607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/>
            <p:cNvSpPr/>
            <p:nvPr/>
          </p:nvSpPr>
          <p:spPr>
            <a:xfrm rot="21600000">
              <a:off x="31290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 smtClean="0"/>
                <a:t>01.3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dirty="0"/>
                <a:t>Garbatella e Testaccio: la Roma operaia </a:t>
              </a:r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9601"/>
            <a:ext cx="6123695" cy="466431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sp>
        <p:nvSpPr>
          <p:cNvPr id="20" name="Rettangolo 19"/>
          <p:cNvSpPr/>
          <p:nvPr/>
        </p:nvSpPr>
        <p:spPr>
          <a:xfrm>
            <a:off x="137762" y="4110334"/>
            <a:ext cx="1786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Garbatella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la </a:t>
            </a:r>
            <a:r>
              <a:rPr lang="it-IT" sz="1600" dirty="0">
                <a:solidFill>
                  <a:schemeClr val="bg1"/>
                </a:solidFill>
              </a:rPr>
              <a:t>“città giardino” di Roma </a:t>
            </a:r>
            <a:endParaRPr lang="it-IT" sz="1600" dirty="0" smtClean="0">
              <a:solidFill>
                <a:schemeClr val="bg1"/>
              </a:solidFill>
            </a:endParaRPr>
          </a:p>
          <a:p>
            <a:pPr algn="ctr"/>
            <a:endParaRPr lang="it-IT" sz="1600" dirty="0" smtClean="0">
              <a:solidFill>
                <a:schemeClr val="bg1"/>
              </a:solidFill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Testaccio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il </a:t>
            </a:r>
            <a:r>
              <a:rPr lang="it-IT" sz="1600" dirty="0">
                <a:solidFill>
                  <a:schemeClr val="bg1"/>
                </a:solidFill>
              </a:rPr>
              <a:t>“paese all'interno di una città</a:t>
            </a:r>
            <a:r>
              <a:rPr lang="it-IT" sz="1600" dirty="0" smtClean="0">
                <a:solidFill>
                  <a:schemeClr val="bg1"/>
                </a:solidFill>
              </a:rPr>
              <a:t>"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00" y="1143000"/>
            <a:ext cx="1620000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1" y="4933200"/>
            <a:ext cx="2160000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47" y="4575976"/>
            <a:ext cx="2160000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66" y="3124200"/>
            <a:ext cx="2274734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7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85000">
                <a:schemeClr val="bg1">
                  <a:lumMod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25000"/>
                  <a:lumOff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182880"/>
            <a:ext cx="9144000" cy="2308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80932" y="66041"/>
            <a:ext cx="1847918" cy="134112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itolo 1"/>
          <p:cNvSpPr txBox="1">
            <a:spLocks/>
          </p:cNvSpPr>
          <p:nvPr/>
        </p:nvSpPr>
        <p:spPr>
          <a:xfrm>
            <a:off x="4114801" y="177800"/>
            <a:ext cx="4952999" cy="24605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1200" b="1" dirty="0" smtClean="0">
                <a:solidFill>
                  <a:schemeClr val="bg1"/>
                </a:solidFill>
                <a:latin typeface="Tw Cen MT" pitchFamily="34" charset="0"/>
              </a:rPr>
              <a:t>SCOPRIRE E RISCOPRIRE ROMA</a:t>
            </a:r>
            <a:endParaRPr lang="it-IT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80931" y="1651000"/>
            <a:ext cx="1847918" cy="2235200"/>
            <a:chOff x="256075" y="1828799"/>
            <a:chExt cx="1847918" cy="2235200"/>
          </a:xfrm>
        </p:grpSpPr>
        <p:sp>
          <p:nvSpPr>
            <p:cNvPr id="17" name="Rettangolo con angoli arrotondati sullo stesso lato 16"/>
            <p:cNvSpPr/>
            <p:nvPr/>
          </p:nvSpPr>
          <p:spPr>
            <a:xfrm rot="10800000">
              <a:off x="256075" y="1828799"/>
              <a:ext cx="1847918" cy="22352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tangolo 17"/>
            <p:cNvSpPr/>
            <p:nvPr/>
          </p:nvSpPr>
          <p:spPr>
            <a:xfrm rot="21600000">
              <a:off x="312905" y="1828799"/>
              <a:ext cx="1734258" cy="21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152" tIns="274320" rIns="73152" bIns="142240" numCol="1" spcCol="127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i="0" kern="1200" dirty="0" smtClean="0"/>
                <a:t>01.4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it-IT" dirty="0">
                  <a:solidFill>
                    <a:schemeClr val="bg1"/>
                  </a:solidFill>
                </a:rPr>
                <a:t>Gianicolo e Trastevere … </a:t>
              </a:r>
              <a:endParaRPr lang="it-IT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i="1" dirty="0" err="1" smtClean="0">
                  <a:solidFill>
                    <a:schemeClr val="bg1"/>
                  </a:solidFill>
                </a:rPr>
                <a:t>er</a:t>
              </a:r>
              <a:r>
                <a:rPr lang="it-IT" i="1" dirty="0" smtClean="0">
                  <a:solidFill>
                    <a:schemeClr val="bg1"/>
                  </a:solidFill>
                </a:rPr>
                <a:t> </a:t>
              </a:r>
              <a:r>
                <a:rPr lang="it-IT" i="1" dirty="0">
                  <a:solidFill>
                    <a:schemeClr val="bg1"/>
                  </a:solidFill>
                </a:rPr>
                <a:t>core de </a:t>
              </a:r>
              <a:r>
                <a:rPr lang="it-IT" i="1" dirty="0" smtClean="0">
                  <a:solidFill>
                    <a:schemeClr val="bg1"/>
                  </a:solidFill>
                </a:rPr>
                <a:t>Roma</a:t>
              </a:r>
              <a:endParaRPr lang="it-IT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90600"/>
            <a:ext cx="6270170" cy="335279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  <p:sp>
        <p:nvSpPr>
          <p:cNvPr id="15" name="Rettangolo 14"/>
          <p:cNvSpPr/>
          <p:nvPr/>
        </p:nvSpPr>
        <p:spPr>
          <a:xfrm>
            <a:off x="137762" y="4110334"/>
            <a:ext cx="1786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solidFill>
                  <a:schemeClr val="bg1"/>
                </a:solidFill>
              </a:rPr>
              <a:t>Trans </a:t>
            </a:r>
            <a:r>
              <a:rPr lang="it-IT" sz="1600" i="1" dirty="0" err="1">
                <a:solidFill>
                  <a:schemeClr val="bg1"/>
                </a:solidFill>
              </a:rPr>
              <a:t>Tiberim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endParaRPr lang="it-IT" sz="1600" dirty="0" smtClean="0">
              <a:solidFill>
                <a:schemeClr val="bg1"/>
              </a:solidFill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al </a:t>
            </a:r>
            <a:r>
              <a:rPr lang="it-IT" sz="1600" dirty="0">
                <a:solidFill>
                  <a:schemeClr val="bg1"/>
                </a:solidFill>
              </a:rPr>
              <a:t>di là del </a:t>
            </a:r>
            <a:r>
              <a:rPr lang="it-IT" sz="1600" dirty="0" smtClean="0">
                <a:solidFill>
                  <a:schemeClr val="bg1"/>
                </a:solidFill>
              </a:rPr>
              <a:t>fiume … per immergersi </a:t>
            </a:r>
            <a:r>
              <a:rPr lang="it-IT" sz="1600" dirty="0">
                <a:solidFill>
                  <a:schemeClr val="bg1"/>
                </a:solidFill>
              </a:rPr>
              <a:t>nel cuore romano per </a:t>
            </a:r>
            <a:r>
              <a:rPr lang="it-IT" sz="1600" dirty="0" smtClean="0">
                <a:solidFill>
                  <a:schemeClr val="bg1"/>
                </a:solidFill>
              </a:rPr>
              <a:t>eccellenza, nella storia degli stornelli, dei poeti, delle lotte di coltelle e delle belle popolane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74440"/>
            <a:ext cx="2436480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0" y="4114800"/>
            <a:ext cx="1620000" cy="216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00" y="3681334"/>
            <a:ext cx="2160000" cy="1620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7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3">
      <a:dk1>
        <a:srgbClr val="2C2C2C"/>
      </a:dk1>
      <a:lt1>
        <a:srgbClr val="F2F2F2"/>
      </a:lt1>
      <a:dk2>
        <a:srgbClr val="797979"/>
      </a:dk2>
      <a:lt2>
        <a:srgbClr val="EEECE1"/>
      </a:lt2>
      <a:accent1>
        <a:srgbClr val="4F81BD"/>
      </a:accent1>
      <a:accent2>
        <a:srgbClr val="C00000"/>
      </a:accent2>
      <a:accent3>
        <a:srgbClr val="76923C"/>
      </a:accent3>
      <a:accent4>
        <a:srgbClr val="4BACC6"/>
      </a:accent4>
      <a:accent5>
        <a:srgbClr val="0070C0"/>
      </a:accent5>
      <a:accent6>
        <a:srgbClr val="F79646"/>
      </a:accent6>
      <a:hlink>
        <a:srgbClr val="0000FF"/>
      </a:hlink>
      <a:folHlink>
        <a:srgbClr val="9999FF"/>
      </a:folHlink>
    </a:clrScheme>
    <a:fontScheme name="Personalizzato 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zato 13">
    <a:dk1>
      <a:srgbClr val="2C2C2C"/>
    </a:dk1>
    <a:lt1>
      <a:srgbClr val="F2F2F2"/>
    </a:lt1>
    <a:dk2>
      <a:srgbClr val="797979"/>
    </a:dk2>
    <a:lt2>
      <a:srgbClr val="EEECE1"/>
    </a:lt2>
    <a:accent1>
      <a:srgbClr val="4F81BD"/>
    </a:accent1>
    <a:accent2>
      <a:srgbClr val="C00000"/>
    </a:accent2>
    <a:accent3>
      <a:srgbClr val="76923C"/>
    </a:accent3>
    <a:accent4>
      <a:srgbClr val="4BACC6"/>
    </a:accent4>
    <a:accent5>
      <a:srgbClr val="0070C0"/>
    </a:accent5>
    <a:accent6>
      <a:srgbClr val="F79646"/>
    </a:accent6>
    <a:hlink>
      <a:srgbClr val="0000FF"/>
    </a:hlink>
    <a:folHlink>
      <a:srgbClr val="9999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1039</Words>
  <Application>Microsoft Office PowerPoint</Application>
  <PresentationFormat>Presentazione su schermo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SCOPRIRE E RISCOPRIRE ROMA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2018-06-04T14:28:56Z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